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05" r:id="rId3"/>
    <p:sldId id="337" r:id="rId4"/>
    <p:sldId id="338" r:id="rId5"/>
    <p:sldId id="365" r:id="rId6"/>
    <p:sldId id="339" r:id="rId7"/>
    <p:sldId id="356" r:id="rId8"/>
    <p:sldId id="340" r:id="rId9"/>
    <p:sldId id="355" r:id="rId10"/>
    <p:sldId id="366" r:id="rId11"/>
    <p:sldId id="343" r:id="rId12"/>
    <p:sldId id="358" r:id="rId13"/>
    <p:sldId id="344" r:id="rId14"/>
    <p:sldId id="345" r:id="rId15"/>
    <p:sldId id="364" r:id="rId16"/>
    <p:sldId id="347" r:id="rId17"/>
    <p:sldId id="362" r:id="rId18"/>
    <p:sldId id="363" r:id="rId19"/>
    <p:sldId id="367" r:id="rId20"/>
    <p:sldId id="354" r:id="rId21"/>
  </p:sldIdLst>
  <p:sldSz cx="9144000" cy="6858000" type="screen4x3"/>
  <p:notesSz cx="6858000" cy="9144000"/>
  <p:defaultTextStyle>
    <a:defPPr>
      <a:defRPr lang="en-US"/>
    </a:defPPr>
    <a:lvl1pPr algn="l" rtl="0" fontAlgn="base">
      <a:spcBef>
        <a:spcPct val="0"/>
      </a:spcBef>
      <a:spcAft>
        <a:spcPct val="0"/>
      </a:spcAft>
      <a:defRPr b="1" kern="1200">
        <a:solidFill>
          <a:schemeClr val="tx1"/>
        </a:solidFill>
        <a:latin typeface="Segoe Semibold"/>
        <a:ea typeface="+mn-ea"/>
        <a:cs typeface="Arial" pitchFamily="34" charset="0"/>
      </a:defRPr>
    </a:lvl1pPr>
    <a:lvl2pPr marL="457200" algn="l" rtl="0" fontAlgn="base">
      <a:spcBef>
        <a:spcPct val="0"/>
      </a:spcBef>
      <a:spcAft>
        <a:spcPct val="0"/>
      </a:spcAft>
      <a:defRPr b="1" kern="1200">
        <a:solidFill>
          <a:schemeClr val="tx1"/>
        </a:solidFill>
        <a:latin typeface="Segoe Semibold"/>
        <a:ea typeface="+mn-ea"/>
        <a:cs typeface="Arial" pitchFamily="34" charset="0"/>
      </a:defRPr>
    </a:lvl2pPr>
    <a:lvl3pPr marL="914400" algn="l" rtl="0" fontAlgn="base">
      <a:spcBef>
        <a:spcPct val="0"/>
      </a:spcBef>
      <a:spcAft>
        <a:spcPct val="0"/>
      </a:spcAft>
      <a:defRPr b="1" kern="1200">
        <a:solidFill>
          <a:schemeClr val="tx1"/>
        </a:solidFill>
        <a:latin typeface="Segoe Semibold"/>
        <a:ea typeface="+mn-ea"/>
        <a:cs typeface="Arial" pitchFamily="34" charset="0"/>
      </a:defRPr>
    </a:lvl3pPr>
    <a:lvl4pPr marL="1371600" algn="l" rtl="0" fontAlgn="base">
      <a:spcBef>
        <a:spcPct val="0"/>
      </a:spcBef>
      <a:spcAft>
        <a:spcPct val="0"/>
      </a:spcAft>
      <a:defRPr b="1" kern="1200">
        <a:solidFill>
          <a:schemeClr val="tx1"/>
        </a:solidFill>
        <a:latin typeface="Segoe Semibold"/>
        <a:ea typeface="+mn-ea"/>
        <a:cs typeface="Arial" pitchFamily="34" charset="0"/>
      </a:defRPr>
    </a:lvl4pPr>
    <a:lvl5pPr marL="1828800" algn="l" rtl="0" fontAlgn="base">
      <a:spcBef>
        <a:spcPct val="0"/>
      </a:spcBef>
      <a:spcAft>
        <a:spcPct val="0"/>
      </a:spcAft>
      <a:defRPr b="1" kern="1200">
        <a:solidFill>
          <a:schemeClr val="tx1"/>
        </a:solidFill>
        <a:latin typeface="Segoe Semibold"/>
        <a:ea typeface="+mn-ea"/>
        <a:cs typeface="Arial" pitchFamily="34" charset="0"/>
      </a:defRPr>
    </a:lvl5pPr>
    <a:lvl6pPr marL="2286000" algn="l" defTabSz="914400" rtl="0" eaLnBrk="1" latinLnBrk="0" hangingPunct="1">
      <a:defRPr b="1" kern="1200">
        <a:solidFill>
          <a:schemeClr val="tx1"/>
        </a:solidFill>
        <a:latin typeface="Segoe Semibold"/>
        <a:ea typeface="+mn-ea"/>
        <a:cs typeface="Arial" pitchFamily="34" charset="0"/>
      </a:defRPr>
    </a:lvl6pPr>
    <a:lvl7pPr marL="2743200" algn="l" defTabSz="914400" rtl="0" eaLnBrk="1" latinLnBrk="0" hangingPunct="1">
      <a:defRPr b="1" kern="1200">
        <a:solidFill>
          <a:schemeClr val="tx1"/>
        </a:solidFill>
        <a:latin typeface="Segoe Semibold"/>
        <a:ea typeface="+mn-ea"/>
        <a:cs typeface="Arial" pitchFamily="34" charset="0"/>
      </a:defRPr>
    </a:lvl7pPr>
    <a:lvl8pPr marL="3200400" algn="l" defTabSz="914400" rtl="0" eaLnBrk="1" latinLnBrk="0" hangingPunct="1">
      <a:defRPr b="1" kern="1200">
        <a:solidFill>
          <a:schemeClr val="tx1"/>
        </a:solidFill>
        <a:latin typeface="Segoe Semibold"/>
        <a:ea typeface="+mn-ea"/>
        <a:cs typeface="Arial" pitchFamily="34" charset="0"/>
      </a:defRPr>
    </a:lvl8pPr>
    <a:lvl9pPr marL="3657600" algn="l" defTabSz="914400" rtl="0" eaLnBrk="1" latinLnBrk="0" hangingPunct="1">
      <a:defRPr b="1" kern="1200">
        <a:solidFill>
          <a:schemeClr val="tx1"/>
        </a:solidFill>
        <a:latin typeface="Segoe Semibold"/>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E74A4"/>
    <a:srgbClr val="000099"/>
    <a:srgbClr val="0033CC"/>
    <a:srgbClr val="0000CC"/>
    <a:srgbClr val="77777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autoAdjust="0"/>
    <p:restoredTop sz="86919" autoAdjust="0"/>
  </p:normalViewPr>
  <p:slideViewPr>
    <p:cSldViewPr>
      <p:cViewPr>
        <p:scale>
          <a:sx n="97" d="100"/>
          <a:sy n="97" d="100"/>
        </p:scale>
        <p:origin x="-372" y="12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p:cViewPr varScale="1">
        <p:scale>
          <a:sx n="82" d="100"/>
          <a:sy n="82" d="100"/>
        </p:scale>
        <p:origin x="-206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Semibold" pitchFamily="34" charset="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atin typeface="Segoe Semibold" pitchFamily="34" charset="0"/>
                <a:cs typeface="+mn-cs"/>
              </a:defRPr>
            </a:lvl1pPr>
          </a:lstStyle>
          <a:p>
            <a:pPr>
              <a:defRPr/>
            </a:pPr>
            <a:fld id="{0B5979FC-3871-4026-8602-6742A93A5AAF}" type="datetimeFigureOut">
              <a:rPr lang="en-US"/>
              <a:pPr>
                <a:defRPr/>
              </a:pPr>
              <a:t>17/08/2013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Segoe Semibold"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atin typeface="Segoe Semibold" pitchFamily="34" charset="0"/>
                <a:cs typeface="+mn-cs"/>
              </a:defRPr>
            </a:lvl1pPr>
          </a:lstStyle>
          <a:p>
            <a:pPr>
              <a:defRPr/>
            </a:pPr>
            <a:fld id="{E52567F6-54C1-4042-9176-2A6F5E90BB0D}" type="slidenum">
              <a:rPr lang="en-US"/>
              <a:pPr>
                <a:defRPr/>
              </a:pPr>
              <a:t>‹#›</a:t>
            </a:fld>
            <a:endParaRPr lang="en-US"/>
          </a:p>
        </p:txBody>
      </p:sp>
    </p:spTree>
    <p:extLst>
      <p:ext uri="{BB962C8B-B14F-4D97-AF65-F5344CB8AC3E}">
        <p14:creationId xmlns="" xmlns:p14="http://schemas.microsoft.com/office/powerpoint/2010/main" val="3468500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Semibold" pitchFamily="34"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Segoe Semibold" pitchFamily="34" charset="0"/>
                <a:cs typeface="+mn-cs"/>
              </a:defRPr>
            </a:lvl1pPr>
          </a:lstStyle>
          <a:p>
            <a:pPr>
              <a:defRPr/>
            </a:pPr>
            <a:fld id="{1FBFE1B5-0E3C-40E4-9124-E754D523CB4A}" type="datetimeFigureOut">
              <a:rPr lang="en-US"/>
              <a:pPr>
                <a:defRPr/>
              </a:pPr>
              <a:t>17/08/2013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Semibold"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Segoe Semibold" pitchFamily="34" charset="0"/>
                <a:cs typeface="+mn-cs"/>
              </a:defRPr>
            </a:lvl1pPr>
          </a:lstStyle>
          <a:p>
            <a:pPr>
              <a:defRPr/>
            </a:pPr>
            <a:fld id="{A87062C2-6B52-4E9A-B212-85026636CFD3}" type="slidenum">
              <a:rPr lang="en-US"/>
              <a:pPr>
                <a:defRPr/>
              </a:pPr>
              <a:t>‹#›</a:t>
            </a:fld>
            <a:endParaRPr lang="en-US"/>
          </a:p>
        </p:txBody>
      </p:sp>
    </p:spTree>
    <p:extLst>
      <p:ext uri="{BB962C8B-B14F-4D97-AF65-F5344CB8AC3E}">
        <p14:creationId xmlns="" xmlns:p14="http://schemas.microsoft.com/office/powerpoint/2010/main" val="30238132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a:t>
            </a:fld>
            <a:endParaRPr lang="en-US"/>
          </a:p>
        </p:txBody>
      </p:sp>
    </p:spTree>
    <p:extLst>
      <p:ext uri="{BB962C8B-B14F-4D97-AF65-F5344CB8AC3E}">
        <p14:creationId xmlns="" xmlns:p14="http://schemas.microsoft.com/office/powerpoint/2010/main" val="725981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Menu thực hiện:</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Hệ thống/Danh mục tiền tệ.</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11</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Kế</a:t>
            </a:r>
            <a:r>
              <a:rPr lang="en-US" baseline="0" dirty="0" smtClean="0"/>
              <a:t> </a:t>
            </a:r>
            <a:r>
              <a:rPr lang="en-US" baseline="0" dirty="0" err="1" smtClean="0"/>
              <a:t>toán</a:t>
            </a:r>
            <a:r>
              <a:rPr lang="en-US" baseline="0" dirty="0" smtClean="0"/>
              <a:t> </a:t>
            </a:r>
            <a:r>
              <a:rPr lang="en-US" baseline="0" dirty="0" err="1" smtClean="0"/>
              <a:t>tiền</a:t>
            </a:r>
            <a:r>
              <a:rPr lang="en-US" baseline="0" dirty="0" smtClean="0"/>
              <a:t> </a:t>
            </a:r>
            <a:r>
              <a:rPr lang="en-US" baseline="0" dirty="0" err="1" smtClean="0"/>
              <a:t>mặt</a:t>
            </a:r>
            <a:r>
              <a:rPr lang="en-US" baseline="0" dirty="0" smtClean="0"/>
              <a:t> </a:t>
            </a:r>
            <a:r>
              <a:rPr lang="en-US" baseline="0" dirty="0" err="1" smtClean="0"/>
              <a:t>và</a:t>
            </a:r>
            <a:r>
              <a:rPr lang="en-US" baseline="0" dirty="0" smtClean="0"/>
              <a:t> </a:t>
            </a:r>
            <a:r>
              <a:rPr lang="en-US" baseline="0" dirty="0" err="1" smtClean="0"/>
              <a:t>thủ</a:t>
            </a:r>
            <a:r>
              <a:rPr lang="en-US" baseline="0" dirty="0" smtClean="0"/>
              <a:t> </a:t>
            </a:r>
            <a:r>
              <a:rPr lang="en-US" baseline="0" dirty="0" err="1" smtClean="0"/>
              <a:t>quỹ</a:t>
            </a:r>
            <a:r>
              <a:rPr lang="en-US" baseline="0" dirty="0" smtClean="0"/>
              <a:t> </a:t>
            </a:r>
            <a:r>
              <a:rPr lang="en-US" baseline="0" dirty="0" err="1" smtClean="0"/>
              <a:t>sẽ</a:t>
            </a:r>
            <a:r>
              <a:rPr lang="en-US" baseline="0" dirty="0" smtClean="0"/>
              <a:t> </a:t>
            </a:r>
            <a:r>
              <a:rPr lang="en-US" baseline="0" dirty="0" err="1" smtClean="0"/>
              <a:t>đối</a:t>
            </a:r>
            <a:r>
              <a:rPr lang="en-US" baseline="0" dirty="0" smtClean="0"/>
              <a:t> </a:t>
            </a:r>
            <a:r>
              <a:rPr lang="en-US" baseline="0" dirty="0" err="1" smtClean="0"/>
              <a:t>chiếu</a:t>
            </a:r>
            <a:r>
              <a:rPr lang="en-US" baseline="0" dirty="0" smtClean="0"/>
              <a:t> </a:t>
            </a:r>
            <a:r>
              <a:rPr lang="en-US" baseline="0" dirty="0" err="1" smtClean="0"/>
              <a:t>giữa</a:t>
            </a:r>
            <a:r>
              <a:rPr lang="en-US" baseline="0" dirty="0" smtClean="0"/>
              <a:t> 2 </a:t>
            </a:r>
            <a:r>
              <a:rPr lang="en-US" baseline="0" dirty="0" err="1" smtClean="0"/>
              <a:t>sổ</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err="1" smtClean="0"/>
              <a:t>Sổ</a:t>
            </a:r>
            <a:r>
              <a:rPr lang="en-US" baseline="0" dirty="0" smtClean="0"/>
              <a:t> </a:t>
            </a:r>
            <a:r>
              <a:rPr lang="en-US" baseline="0" dirty="0" err="1" smtClean="0"/>
              <a:t>quỹ</a:t>
            </a:r>
            <a:r>
              <a:rPr lang="en-US" baseline="0" dirty="0" smtClean="0"/>
              <a:t> </a:t>
            </a:r>
            <a:r>
              <a:rPr lang="en-US" baseline="0" dirty="0" err="1" smtClean="0"/>
              <a:t>thì</a:t>
            </a:r>
            <a:r>
              <a:rPr lang="en-US" baseline="0" dirty="0" smtClean="0"/>
              <a:t> </a:t>
            </a:r>
            <a:r>
              <a:rPr lang="en-US" baseline="0" dirty="0" err="1" smtClean="0"/>
              <a:t>mỗi</a:t>
            </a:r>
            <a:r>
              <a:rPr lang="en-US" baseline="0" dirty="0" smtClean="0"/>
              <a:t> </a:t>
            </a:r>
            <a:r>
              <a:rPr lang="en-US" baseline="0" dirty="0" err="1" smtClean="0"/>
              <a:t>phiếu</a:t>
            </a:r>
            <a:r>
              <a:rPr lang="en-US" baseline="0" dirty="0" smtClean="0"/>
              <a:t> </a:t>
            </a:r>
            <a:r>
              <a:rPr lang="en-US" baseline="0" dirty="0" err="1" smtClean="0"/>
              <a:t>c.từ</a:t>
            </a:r>
            <a:r>
              <a:rPr lang="en-US" baseline="0" dirty="0" smtClean="0"/>
              <a:t> </a:t>
            </a:r>
            <a:r>
              <a:rPr lang="en-US" baseline="0" dirty="0" err="1" smtClean="0"/>
              <a:t>chỉ</a:t>
            </a:r>
            <a:r>
              <a:rPr lang="en-US" baseline="0" dirty="0" smtClean="0"/>
              <a:t> </a:t>
            </a:r>
            <a:r>
              <a:rPr lang="en-US" baseline="0" dirty="0" err="1" smtClean="0"/>
              <a:t>ứng</a:t>
            </a:r>
            <a:r>
              <a:rPr lang="en-US" baseline="0" dirty="0" smtClean="0"/>
              <a:t> </a:t>
            </a:r>
            <a:r>
              <a:rPr lang="en-US" baseline="0" dirty="0" err="1" smtClean="0"/>
              <a:t>với</a:t>
            </a:r>
            <a:r>
              <a:rPr lang="en-US" baseline="0" dirty="0" smtClean="0"/>
              <a:t> 1 </a:t>
            </a:r>
            <a:r>
              <a:rPr lang="en-US" baseline="0" dirty="0" err="1" smtClean="0"/>
              <a:t>dòng</a:t>
            </a:r>
            <a:r>
              <a:rPr lang="en-US" baseline="0" dirty="0" smtClean="0"/>
              <a:t> </a:t>
            </a:r>
            <a:r>
              <a:rPr lang="en-US" baseline="0" dirty="0" err="1" smtClean="0"/>
              <a:t>và</a:t>
            </a:r>
            <a:r>
              <a:rPr lang="en-US" baseline="0" dirty="0" smtClean="0"/>
              <a:t> </a:t>
            </a:r>
            <a:r>
              <a:rPr lang="en-US" baseline="0" dirty="0" err="1" smtClean="0"/>
              <a:t>kô</a:t>
            </a:r>
            <a:r>
              <a:rPr lang="en-US" baseline="0" dirty="0" smtClean="0"/>
              <a:t> </a:t>
            </a:r>
            <a:r>
              <a:rPr lang="en-US" baseline="0" dirty="0" err="1" smtClean="0"/>
              <a:t>hạch</a:t>
            </a:r>
            <a:r>
              <a:rPr lang="en-US" baseline="0" dirty="0" smtClean="0"/>
              <a:t> </a:t>
            </a:r>
            <a:r>
              <a:rPr lang="en-US" baseline="0" dirty="0" err="1" smtClean="0"/>
              <a:t>toán</a:t>
            </a:r>
            <a:r>
              <a:rPr lang="en-US" baseline="0" dirty="0" smtClean="0"/>
              <a:t> tk. </a:t>
            </a:r>
            <a:r>
              <a:rPr lang="en-US" baseline="0" dirty="0" err="1" smtClean="0"/>
              <a:t>Còn</a:t>
            </a:r>
            <a:r>
              <a:rPr lang="en-US" baseline="0" dirty="0" smtClean="0"/>
              <a:t> </a:t>
            </a:r>
            <a:r>
              <a:rPr lang="en-US" baseline="0" dirty="0" err="1" smtClean="0"/>
              <a:t>sổ</a:t>
            </a:r>
            <a:r>
              <a:rPr lang="en-US" baseline="0" dirty="0" smtClean="0"/>
              <a:t> </a:t>
            </a:r>
            <a:r>
              <a:rPr lang="en-US" baseline="0" dirty="0" err="1" smtClean="0"/>
              <a:t>kế</a:t>
            </a:r>
            <a:r>
              <a:rPr lang="en-US" baseline="0" dirty="0" smtClean="0"/>
              <a:t> </a:t>
            </a:r>
            <a:r>
              <a:rPr lang="en-US" baseline="0" dirty="0" err="1" smtClean="0"/>
              <a:t>toán</a:t>
            </a:r>
            <a:r>
              <a:rPr lang="en-US" baseline="0" dirty="0" smtClean="0"/>
              <a:t> chi </a:t>
            </a:r>
            <a:r>
              <a:rPr lang="en-US" baseline="0" dirty="0" err="1" smtClean="0"/>
              <a:t>tiết</a:t>
            </a:r>
            <a:r>
              <a:rPr lang="en-US" baseline="0" dirty="0" smtClean="0"/>
              <a:t> </a:t>
            </a:r>
            <a:r>
              <a:rPr lang="en-US" baseline="0" dirty="0" err="1" smtClean="0"/>
              <a:t>thì</a:t>
            </a:r>
            <a:r>
              <a:rPr lang="en-US" baseline="0" dirty="0" smtClean="0"/>
              <a:t> </a:t>
            </a:r>
            <a:r>
              <a:rPr lang="en-US" baseline="0" dirty="0" err="1" smtClean="0"/>
              <a:t>ghi</a:t>
            </a:r>
            <a:r>
              <a:rPr lang="en-US" baseline="0" dirty="0" smtClean="0"/>
              <a:t> </a:t>
            </a:r>
            <a:r>
              <a:rPr lang="en-US" baseline="0" dirty="0" err="1" smtClean="0"/>
              <a:t>rõ</a:t>
            </a:r>
            <a:r>
              <a:rPr lang="en-US" baseline="0" dirty="0" smtClean="0"/>
              <a:t> </a:t>
            </a:r>
            <a:r>
              <a:rPr lang="en-US" baseline="0" dirty="0" err="1" smtClean="0"/>
              <a:t>hạch</a:t>
            </a:r>
            <a:r>
              <a:rPr lang="en-US" baseline="0" dirty="0" smtClean="0"/>
              <a:t> </a:t>
            </a:r>
            <a:r>
              <a:rPr lang="en-US" baseline="0" dirty="0" err="1" smtClean="0"/>
              <a:t>toán</a:t>
            </a:r>
            <a:r>
              <a:rPr lang="en-US" baseline="0" dirty="0" smtClean="0"/>
              <a:t> </a:t>
            </a:r>
            <a:r>
              <a:rPr lang="en-US" baseline="0" dirty="0" err="1" smtClean="0"/>
              <a:t>và</a:t>
            </a:r>
            <a:r>
              <a:rPr lang="en-US" baseline="0" dirty="0" smtClean="0"/>
              <a:t> </a:t>
            </a:r>
            <a:r>
              <a:rPr lang="en-US" baseline="0" dirty="0" err="1" smtClean="0"/>
              <a:t>một</a:t>
            </a:r>
            <a:r>
              <a:rPr lang="en-US" baseline="0" dirty="0" smtClean="0"/>
              <a:t> </a:t>
            </a:r>
            <a:r>
              <a:rPr lang="en-US" baseline="0" dirty="0" err="1" smtClean="0"/>
              <a:t>c.từ</a:t>
            </a:r>
            <a:r>
              <a:rPr lang="en-US" baseline="0" dirty="0" smtClean="0"/>
              <a:t> </a:t>
            </a:r>
            <a:r>
              <a:rPr lang="en-US" baseline="0" dirty="0" err="1" smtClean="0"/>
              <a:t>có</a:t>
            </a:r>
            <a:r>
              <a:rPr lang="en-US" baseline="0" dirty="0" smtClean="0"/>
              <a:t> </a:t>
            </a:r>
            <a:r>
              <a:rPr lang="en-US" baseline="0" dirty="0" err="1" smtClean="0"/>
              <a:t>thể</a:t>
            </a:r>
            <a:r>
              <a:rPr lang="en-US" baseline="0" dirty="0" smtClean="0"/>
              <a:t> chi </a:t>
            </a:r>
            <a:r>
              <a:rPr lang="en-US" baseline="0" dirty="0" err="1" smtClean="0"/>
              <a:t>tiết</a:t>
            </a:r>
            <a:r>
              <a:rPr lang="en-US" baseline="0" dirty="0" smtClean="0"/>
              <a:t> </a:t>
            </a:r>
            <a:r>
              <a:rPr lang="en-US" baseline="0" dirty="0" err="1" smtClean="0"/>
              <a:t>ra</a:t>
            </a:r>
            <a:r>
              <a:rPr lang="en-US" baseline="0" dirty="0" smtClean="0"/>
              <a:t> </a:t>
            </a:r>
            <a:r>
              <a:rPr lang="en-US" baseline="0" dirty="0" err="1" smtClean="0"/>
              <a:t>thành</a:t>
            </a:r>
            <a:r>
              <a:rPr lang="en-US" baseline="0" dirty="0" smtClean="0"/>
              <a:t> </a:t>
            </a:r>
            <a:r>
              <a:rPr lang="en-US" baseline="0" dirty="0" err="1" smtClean="0"/>
              <a:t>một</a:t>
            </a:r>
            <a:r>
              <a:rPr lang="en-US" baseline="0" dirty="0" smtClean="0"/>
              <a:t> </a:t>
            </a:r>
            <a:r>
              <a:rPr lang="en-US" baseline="0" dirty="0" err="1" smtClean="0"/>
              <a:t>vài</a:t>
            </a:r>
            <a:r>
              <a:rPr lang="en-US" baseline="0" dirty="0" smtClean="0"/>
              <a:t> </a:t>
            </a:r>
            <a:r>
              <a:rPr lang="en-US" baseline="0" dirty="0" err="1" smtClean="0"/>
              <a:t>dòng</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12</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Menu thực hiện</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Hệ thống/Danh mục quyển chứng từ</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Các thông tin chính cần khai báo</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Mã quyển chứng từ</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Tên quyển chứng từ</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Số seri</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Từ số ... đến số...</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Danh sách các mã chứng từ (cùng sử dụng quyển c.từ)</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Biểu thức tiếp đầu ngữ (ký hiệu phía trước số ctừ)</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Biểu thức tiếp vị ngữ (ký hiệu phía sau số ctừ)</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Ngày bắt đầu sử dụng</a:t>
            </a:r>
            <a:endParaRPr lang="en-US" sz="1200" kern="1200" smtClean="0">
              <a:solidFill>
                <a:schemeClr val="tx1"/>
              </a:solidFill>
              <a:latin typeface="+mn-lt"/>
              <a:ea typeface="+mn-ea"/>
              <a:cs typeface="+mn-cs"/>
            </a:endParaRPr>
          </a:p>
          <a:p>
            <a:pPr lvl="0"/>
            <a:r>
              <a:rPr lang="vi-VN" sz="1200" kern="1200" smtClean="0">
                <a:solidFill>
                  <a:schemeClr val="tx1"/>
                </a:solidFill>
                <a:latin typeface="+mn-lt"/>
                <a:ea typeface="+mn-ea"/>
                <a:cs typeface="+mn-cs"/>
              </a:rPr>
              <a:t>Trạng thái.</a:t>
            </a:r>
            <a:endParaRPr lang="en-US" sz="1200" kern="1200" smtClean="0">
              <a:solidFill>
                <a:schemeClr val="tx1"/>
              </a:solidFill>
              <a:latin typeface="+mn-lt"/>
              <a:ea typeface="+mn-ea"/>
              <a:cs typeface="+mn-cs"/>
            </a:endParaRPr>
          </a:p>
          <a:p>
            <a:endParaRPr lang="en-US" sz="1200" kern="120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13</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này khai báo quyển chứng từ nào được dùng ở màn hình nào, và người sử dụng nào sử dụng quyển chứng từ nào. </a:t>
            </a:r>
            <a:endParaRPr lang="en-US" sz="1200" kern="120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14</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15</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Menu thực hiện</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Hệ thống/Quản lý dữ liệu/Khóa số liệu</a:t>
            </a: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16</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Khi số liệu đã được cập nhật đủ, đã thực hiện xong các xử lý cuối kỳ thì thực hiện khóa số liệu. Việc khóa số liệu giúp tránh những nhầm lẫn do xóa, sửa...</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Có thể khóa toàn bộ số liệu, hoặc khóa cho từng loại chứng từ.</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Chương trình cho phép mở lại, bằng cách sửa lùi ngày khóa số liệu.</a:t>
            </a: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17</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Chức năng này dùng để khai báo một số tham số liên quan từng màn hình nhập chứng từ trong phần mềm, có thể thêm một số trường để phục vụ công tác tính giá thành, quản trị phí theo bộ phận, mã phí…</a:t>
            </a:r>
          </a:p>
          <a:p>
            <a:pPr marL="171450" marR="0" indent="-17145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18</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Check chọn</a:t>
            </a:r>
            <a:r>
              <a:rPr lang="en-US" sz="1200" kern="1200" baseline="0" smtClean="0">
                <a:solidFill>
                  <a:schemeClr val="tx1"/>
                </a:solidFill>
                <a:latin typeface="+mn-lt"/>
                <a:ea typeface="+mn-ea"/>
                <a:cs typeface="+mn-cs"/>
              </a:rPr>
              <a:t> trường cần hiển thị ra màn hình nhập chứng từ để nhập liệu.</a:t>
            </a:r>
            <a:endParaRPr lang="en-US" sz="1200" kern="1200" smtClean="0">
              <a:solidFill>
                <a:schemeClr val="tx1"/>
              </a:solidFill>
              <a:latin typeface="+mn-lt"/>
              <a:ea typeface="+mn-ea"/>
              <a:cs typeface="+mn-cs"/>
            </a:endParaRPr>
          </a:p>
          <a:p>
            <a:pPr marL="171450" marR="0" indent="-171450" algn="l" defTabSz="914400" rtl="0" eaLnBrk="1" fontAlgn="base" latinLnBrk="0" hangingPunct="1">
              <a:lnSpc>
                <a:spcPct val="100000"/>
              </a:lnSpc>
              <a:spcBef>
                <a:spcPct val="30000"/>
              </a:spcBef>
              <a:spcAft>
                <a:spcPct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19</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smtClean="0">
                <a:solidFill>
                  <a:schemeClr val="tx1"/>
                </a:solidFill>
                <a:latin typeface="+mn-lt"/>
                <a:ea typeface="+mn-ea"/>
                <a:cs typeface="+mn-cs"/>
              </a:rPr>
              <a:t>Menu thực hiện:</a:t>
            </a:r>
          </a:p>
          <a:p>
            <a:r>
              <a:rPr lang="en-US" sz="1200" kern="1200" smtClean="0">
                <a:solidFill>
                  <a:schemeClr val="tx1"/>
                </a:solidFill>
                <a:latin typeface="+mn-lt"/>
                <a:ea typeface="+mn-ea"/>
                <a:cs typeface="+mn-cs"/>
              </a:rPr>
              <a:t>Hệ thống/Quản lý NSD</a:t>
            </a:r>
          </a:p>
          <a:p>
            <a:r>
              <a:rPr lang="en-US" sz="1200" kern="1200" smtClean="0">
                <a:solidFill>
                  <a:schemeClr val="tx1"/>
                </a:solidFill>
                <a:latin typeface="+mn-lt"/>
                <a:ea typeface="+mn-ea"/>
                <a:cs typeface="+mn-cs"/>
              </a:rPr>
              <a:t>Các màn hình, các chức năng, các thông tin cần khai báo:</a:t>
            </a:r>
          </a:p>
          <a:p>
            <a:r>
              <a:rPr lang="en-US" sz="1200" kern="1200" smtClean="0">
                <a:solidFill>
                  <a:schemeClr val="tx1"/>
                </a:solidFill>
                <a:latin typeface="+mn-lt"/>
                <a:ea typeface="+mn-ea"/>
                <a:cs typeface="+mn-cs"/>
              </a:rPr>
              <a:t>Tên</a:t>
            </a:r>
          </a:p>
          <a:p>
            <a:r>
              <a:rPr lang="en-US" sz="1200" kern="1200" smtClean="0">
                <a:solidFill>
                  <a:schemeClr val="tx1"/>
                </a:solidFill>
                <a:latin typeface="+mn-lt"/>
                <a:ea typeface="+mn-ea"/>
                <a:cs typeface="+mn-cs"/>
              </a:rPr>
              <a:t>Tên</a:t>
            </a:r>
            <a:r>
              <a:rPr lang="en-US" sz="1200" kern="1200" baseline="0" smtClean="0">
                <a:solidFill>
                  <a:schemeClr val="tx1"/>
                </a:solidFill>
                <a:latin typeface="+mn-lt"/>
                <a:ea typeface="+mn-ea"/>
                <a:cs typeface="+mn-cs"/>
              </a:rPr>
              <a:t> đầy đủ</a:t>
            </a:r>
          </a:p>
          <a:p>
            <a:r>
              <a:rPr lang="en-US" sz="1200" kern="1200" baseline="0" smtClean="0">
                <a:solidFill>
                  <a:schemeClr val="tx1"/>
                </a:solidFill>
                <a:latin typeface="+mn-lt"/>
                <a:ea typeface="+mn-ea"/>
                <a:cs typeface="+mn-cs"/>
              </a:rPr>
              <a:t>Xác nhận mật khẩu: mật khẩu người đang vào hệ thống</a:t>
            </a:r>
          </a:p>
          <a:p>
            <a:r>
              <a:rPr lang="en-US" sz="1200" kern="1200" baseline="0" smtClean="0">
                <a:solidFill>
                  <a:schemeClr val="tx1"/>
                </a:solidFill>
                <a:latin typeface="+mn-lt"/>
                <a:ea typeface="+mn-ea"/>
                <a:cs typeface="+mn-cs"/>
              </a:rPr>
              <a:t>Mật khẩu: mật khẩu mới cho user (hoặc mật khẩu thay đổi)</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baseline="0" smtClean="0">
                <a:solidFill>
                  <a:schemeClr val="tx1"/>
                </a:solidFill>
                <a:latin typeface="+mn-lt"/>
                <a:ea typeface="+mn-ea"/>
                <a:cs typeface="+mn-cs"/>
              </a:rPr>
              <a:t>Nhắc lại mật khẩu : nhắc lại mật khẩu mới cho user (hoặc mật khẩu thay đổi)</a:t>
            </a:r>
            <a:endParaRPr lang="en-US" sz="12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3</a:t>
            </a:fld>
            <a:endParaRPr lang="en-US"/>
          </a:p>
        </p:txBody>
      </p:sp>
    </p:spTree>
    <p:extLst>
      <p:ext uri="{BB962C8B-B14F-4D97-AF65-F5344CB8AC3E}">
        <p14:creationId xmlns="" xmlns:p14="http://schemas.microsoft.com/office/powerpoint/2010/main" val="3763983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Sơ</a:t>
            </a:r>
            <a:r>
              <a:rPr lang="en-US" baseline="0" dirty="0" smtClean="0"/>
              <a:t> </a:t>
            </a:r>
            <a:r>
              <a:rPr lang="en-US" baseline="0" dirty="0" err="1" smtClean="0"/>
              <a:t>đồ</a:t>
            </a:r>
            <a:r>
              <a:rPr lang="en-US" baseline="0" dirty="0" smtClean="0"/>
              <a:t> </a:t>
            </a:r>
            <a:r>
              <a:rPr lang="en-US" baseline="0" dirty="0" err="1" smtClean="0"/>
              <a:t>chỉ</a:t>
            </a:r>
            <a:r>
              <a:rPr lang="en-US" baseline="0" dirty="0" smtClean="0"/>
              <a:t> </a:t>
            </a:r>
            <a:r>
              <a:rPr lang="en-US" baseline="0" dirty="0" err="1" smtClean="0"/>
              <a:t>giới</a:t>
            </a:r>
            <a:r>
              <a:rPr lang="en-US" baseline="0" dirty="0" smtClean="0"/>
              <a:t> </a:t>
            </a:r>
            <a:r>
              <a:rPr lang="en-US" baseline="0" dirty="0" err="1" smtClean="0"/>
              <a:t>hạn</a:t>
            </a:r>
            <a:r>
              <a:rPr lang="en-US" baseline="0" dirty="0" smtClean="0"/>
              <a:t> </a:t>
            </a:r>
            <a:r>
              <a:rPr lang="en-US" baseline="0" dirty="0" err="1" smtClean="0"/>
              <a:t>một</a:t>
            </a:r>
            <a:r>
              <a:rPr lang="en-US" baseline="0" dirty="0" smtClean="0"/>
              <a:t> </a:t>
            </a:r>
            <a:r>
              <a:rPr lang="en-US" baseline="0" dirty="0" err="1" smtClean="0"/>
              <a:t>vài</a:t>
            </a:r>
            <a:r>
              <a:rPr lang="en-US" baseline="0" dirty="0" smtClean="0"/>
              <a:t> </a:t>
            </a:r>
            <a:r>
              <a:rPr lang="en-US" baseline="0" dirty="0" err="1" smtClean="0"/>
              <a:t>nghiệp</a:t>
            </a:r>
            <a:r>
              <a:rPr lang="en-US" baseline="0" dirty="0" smtClean="0"/>
              <a:t> </a:t>
            </a:r>
            <a:r>
              <a:rPr lang="en-US" baseline="0" dirty="0" err="1" smtClean="0"/>
              <a:t>vụ</a:t>
            </a:r>
            <a:r>
              <a:rPr lang="en-US" baseline="0" dirty="0" smtClean="0"/>
              <a:t> </a:t>
            </a:r>
            <a:r>
              <a:rPr lang="en-US" baseline="0" dirty="0" err="1" smtClean="0"/>
              <a:t>thường</a:t>
            </a:r>
            <a:r>
              <a:rPr lang="en-US" baseline="0" dirty="0" smtClean="0"/>
              <a:t> </a:t>
            </a:r>
            <a:r>
              <a:rPr lang="en-US" baseline="0" dirty="0" err="1" smtClean="0"/>
              <a:t>xảy</a:t>
            </a:r>
            <a:r>
              <a:rPr lang="en-US" baseline="0" dirty="0" smtClean="0"/>
              <a:t> </a:t>
            </a:r>
            <a:r>
              <a:rPr lang="en-US" baseline="0" dirty="0" err="1" smtClean="0"/>
              <a:t>ra.</a:t>
            </a:r>
            <a:r>
              <a:rPr lang="en-US" baseline="0" dirty="0" smtClean="0"/>
              <a:t> </a:t>
            </a:r>
            <a:r>
              <a:rPr lang="en-US" baseline="0" dirty="0" err="1" smtClean="0"/>
              <a:t>Không</a:t>
            </a:r>
            <a:r>
              <a:rPr lang="en-US" baseline="0" dirty="0" smtClean="0"/>
              <a:t> </a:t>
            </a:r>
            <a:r>
              <a:rPr lang="en-US" baseline="0" dirty="0" err="1" smtClean="0"/>
              <a:t>đưa</a:t>
            </a:r>
            <a:r>
              <a:rPr lang="en-US" baseline="0" dirty="0" smtClean="0"/>
              <a:t> </a:t>
            </a:r>
            <a:r>
              <a:rPr lang="en-US" baseline="0" dirty="0" err="1" smtClean="0"/>
              <a:t>tất</a:t>
            </a:r>
            <a:r>
              <a:rPr lang="en-US" baseline="0" dirty="0" smtClean="0"/>
              <a:t> </a:t>
            </a:r>
            <a:r>
              <a:rPr lang="en-US" baseline="0" dirty="0" err="1" smtClean="0"/>
              <a:t>cả</a:t>
            </a:r>
            <a:r>
              <a:rPr lang="en-US" baseline="0" dirty="0" smtClean="0"/>
              <a:t> </a:t>
            </a:r>
            <a:r>
              <a:rPr lang="en-US" baseline="0" dirty="0" err="1" smtClean="0"/>
              <a:t>các</a:t>
            </a:r>
            <a:r>
              <a:rPr lang="en-US" baseline="0" dirty="0" smtClean="0"/>
              <a:t> </a:t>
            </a:r>
            <a:r>
              <a:rPr lang="en-US" baseline="0" dirty="0" err="1" smtClean="0"/>
              <a:t>n.vụ</a:t>
            </a:r>
            <a:r>
              <a:rPr lang="en-US" baseline="0" dirty="0" smtClean="0"/>
              <a:t> </a:t>
            </a:r>
            <a:r>
              <a:rPr lang="en-US" baseline="0" dirty="0" err="1" smtClean="0"/>
              <a:t>vào</a:t>
            </a:r>
            <a:r>
              <a:rPr lang="en-US" baseline="0" dirty="0" smtClean="0"/>
              <a:t> </a:t>
            </a:r>
            <a:r>
              <a:rPr lang="en-US" baseline="0" dirty="0" err="1" smtClean="0"/>
              <a:t>sơ</a:t>
            </a:r>
            <a:r>
              <a:rPr lang="en-US" baseline="0" dirty="0" smtClean="0"/>
              <a:t> </a:t>
            </a:r>
            <a:r>
              <a:rPr lang="en-US" baseline="0" dirty="0" err="1" smtClean="0"/>
              <a:t>đồ</a:t>
            </a:r>
            <a:r>
              <a:rPr lang="en-US" baseline="0" dirty="0" smtClean="0"/>
              <a:t> </a:t>
            </a:r>
            <a:r>
              <a:rPr lang="en-US" baseline="0" err="1" smtClean="0"/>
              <a:t>để</a:t>
            </a:r>
            <a:r>
              <a:rPr lang="en-US" baseline="0" smtClean="0"/>
              <a:t> </a:t>
            </a:r>
            <a:r>
              <a:rPr lang="en-US" baseline="0" smtClean="0">
                <a:solidFill>
                  <a:srgbClr val="FF0000"/>
                </a:solidFill>
              </a:rPr>
              <a:t>không </a:t>
            </a:r>
            <a:r>
              <a:rPr lang="en-US" baseline="0" dirty="0" err="1" smtClean="0"/>
              <a:t>quá</a:t>
            </a:r>
            <a:r>
              <a:rPr lang="en-US" baseline="0" dirty="0" smtClean="0"/>
              <a:t> </a:t>
            </a:r>
            <a:r>
              <a:rPr lang="en-US" baseline="0" dirty="0" err="1" smtClean="0"/>
              <a:t>phức</a:t>
            </a:r>
            <a:r>
              <a:rPr lang="en-US" baseline="0" dirty="0" smtClean="0"/>
              <a:t> </a:t>
            </a:r>
            <a:r>
              <a:rPr lang="en-US" baseline="0" dirty="0" err="1" smtClean="0"/>
              <a:t>tạp</a:t>
            </a:r>
            <a:r>
              <a:rPr lang="en-US" baseline="0" dirty="0" smtClean="0"/>
              <a:t>.</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4</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5</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t>Trong</a:t>
            </a:r>
            <a:r>
              <a:rPr lang="en-US" dirty="0" smtClean="0"/>
              <a:t> </a:t>
            </a:r>
            <a:r>
              <a:rPr lang="en-US" dirty="0" err="1" smtClean="0"/>
              <a:t>mỗi</a:t>
            </a:r>
            <a:r>
              <a:rPr lang="en-US" baseline="0" dirty="0" smtClean="0"/>
              <a:t> </a:t>
            </a:r>
            <a:r>
              <a:rPr lang="en-US" baseline="0" dirty="0" err="1" smtClean="0"/>
              <a:t>quy</a:t>
            </a:r>
            <a:r>
              <a:rPr lang="en-US" baseline="0" dirty="0" smtClean="0"/>
              <a:t> </a:t>
            </a:r>
            <a:r>
              <a:rPr lang="en-US" baseline="0" dirty="0" err="1" smtClean="0"/>
              <a:t>trình</a:t>
            </a:r>
            <a:r>
              <a:rPr lang="en-US" baseline="0" dirty="0" smtClean="0"/>
              <a:t> </a:t>
            </a:r>
            <a:r>
              <a:rPr lang="en-US" baseline="0" dirty="0" err="1" smtClean="0"/>
              <a:t>trên</a:t>
            </a:r>
            <a:r>
              <a:rPr lang="en-US" baseline="0" dirty="0" smtClean="0"/>
              <a:t> </a:t>
            </a:r>
            <a:r>
              <a:rPr lang="en-US" baseline="0" dirty="0" err="1" smtClean="0"/>
              <a:t>có</a:t>
            </a:r>
            <a:r>
              <a:rPr lang="en-US" baseline="0" dirty="0" smtClean="0"/>
              <a:t> </a:t>
            </a:r>
            <a:r>
              <a:rPr lang="en-US" baseline="0" dirty="0" err="1" smtClean="0"/>
              <a:t>thể</a:t>
            </a:r>
            <a:r>
              <a:rPr lang="en-US" baseline="0" dirty="0" smtClean="0"/>
              <a:t> </a:t>
            </a:r>
            <a:r>
              <a:rPr lang="en-US" baseline="0" dirty="0" err="1" smtClean="0"/>
              <a:t>lại</a:t>
            </a:r>
            <a:r>
              <a:rPr lang="en-US" baseline="0" dirty="0" smtClean="0"/>
              <a:t> chia </a:t>
            </a:r>
            <a:r>
              <a:rPr lang="en-US" baseline="0" dirty="0" err="1" smtClean="0"/>
              <a:t>thành</a:t>
            </a:r>
            <a:r>
              <a:rPr lang="en-US" baseline="0" dirty="0" smtClean="0"/>
              <a:t> </a:t>
            </a:r>
            <a:r>
              <a:rPr lang="en-US" baseline="0" dirty="0" err="1" smtClean="0"/>
              <a:t>nhiều</a:t>
            </a:r>
            <a:r>
              <a:rPr lang="en-US" baseline="0" dirty="0" smtClean="0"/>
              <a:t> </a:t>
            </a:r>
            <a:r>
              <a:rPr lang="en-US" baseline="0" dirty="0" err="1" smtClean="0"/>
              <a:t>quy</a:t>
            </a:r>
            <a:r>
              <a:rPr lang="en-US" baseline="0" dirty="0" smtClean="0"/>
              <a:t> </a:t>
            </a:r>
            <a:r>
              <a:rPr lang="en-US" baseline="0" dirty="0" err="1" smtClean="0"/>
              <a:t>trình</a:t>
            </a:r>
            <a:r>
              <a:rPr lang="en-US" baseline="0" dirty="0" smtClean="0"/>
              <a:t> </a:t>
            </a:r>
            <a:r>
              <a:rPr lang="en-US" baseline="0" dirty="0" err="1" smtClean="0"/>
              <a:t>nhỏ</a:t>
            </a:r>
            <a:r>
              <a:rPr lang="en-US" baseline="0" dirty="0" smtClean="0"/>
              <a:t> </a:t>
            </a:r>
            <a:r>
              <a:rPr lang="en-US" baseline="0" dirty="0" err="1" smtClean="0"/>
              <a:t>nữa</a:t>
            </a:r>
            <a:r>
              <a:rPr lang="en-US" baseline="0" dirty="0" smtClean="0"/>
              <a:t>. </a:t>
            </a:r>
            <a:r>
              <a:rPr lang="en-US" baseline="0" dirty="0" err="1" smtClean="0"/>
              <a:t>Ví</a:t>
            </a:r>
            <a:r>
              <a:rPr lang="en-US" baseline="0" dirty="0" smtClean="0"/>
              <a:t> </a:t>
            </a:r>
            <a:r>
              <a:rPr lang="en-US" baseline="0" dirty="0" err="1" smtClean="0"/>
              <a:t>dụ</a:t>
            </a:r>
            <a:r>
              <a:rPr lang="en-US" baseline="0" dirty="0" smtClean="0"/>
              <a:t>, chi </a:t>
            </a:r>
            <a:r>
              <a:rPr lang="en-US" baseline="0" dirty="0" err="1" smtClean="0"/>
              <a:t>tiền</a:t>
            </a:r>
            <a:r>
              <a:rPr lang="en-US" baseline="0" dirty="0" smtClean="0"/>
              <a:t> </a:t>
            </a:r>
            <a:r>
              <a:rPr lang="en-US" baseline="0" dirty="0" err="1" smtClean="0"/>
              <a:t>gửi</a:t>
            </a:r>
            <a:r>
              <a:rPr lang="en-US" baseline="0" dirty="0" smtClean="0"/>
              <a:t> </a:t>
            </a:r>
            <a:r>
              <a:rPr lang="en-US" baseline="0" dirty="0" err="1" smtClean="0"/>
              <a:t>thì</a:t>
            </a:r>
            <a:r>
              <a:rPr lang="en-US" baseline="0" dirty="0" smtClean="0"/>
              <a:t> </a:t>
            </a:r>
            <a:r>
              <a:rPr lang="en-US" baseline="0" dirty="0" err="1" smtClean="0"/>
              <a:t>có</a:t>
            </a:r>
            <a:r>
              <a:rPr lang="en-US" baseline="0" dirty="0" smtClean="0"/>
              <a:t> </a:t>
            </a:r>
            <a:r>
              <a:rPr lang="en-US" baseline="0" dirty="0" err="1" smtClean="0"/>
              <a:t>thể</a:t>
            </a:r>
            <a:r>
              <a:rPr lang="en-US" baseline="0" dirty="0" smtClean="0"/>
              <a:t> chia </a:t>
            </a:r>
            <a:r>
              <a:rPr lang="en-US" baseline="0" dirty="0" err="1" smtClean="0"/>
              <a:t>thành</a:t>
            </a:r>
            <a:r>
              <a:rPr lang="en-US" baseline="0" dirty="0" smtClean="0"/>
              <a:t> chi </a:t>
            </a:r>
            <a:r>
              <a:rPr lang="en-US" baseline="0" dirty="0" err="1" smtClean="0"/>
              <a:t>thanh</a:t>
            </a:r>
            <a:r>
              <a:rPr lang="en-US" baseline="0" dirty="0" smtClean="0"/>
              <a:t> </a:t>
            </a:r>
            <a:r>
              <a:rPr lang="en-US" baseline="0" dirty="0" err="1" smtClean="0"/>
              <a:t>toán</a:t>
            </a:r>
            <a:r>
              <a:rPr lang="en-US" baseline="0" dirty="0" smtClean="0"/>
              <a:t> </a:t>
            </a:r>
            <a:r>
              <a:rPr lang="en-US" baseline="0" dirty="0" err="1" smtClean="0"/>
              <a:t>cho</a:t>
            </a:r>
            <a:r>
              <a:rPr lang="en-US" baseline="0" dirty="0" smtClean="0"/>
              <a:t> </a:t>
            </a:r>
            <a:r>
              <a:rPr lang="en-US" baseline="0" dirty="0" err="1" smtClean="0"/>
              <a:t>nhà</a:t>
            </a:r>
            <a:r>
              <a:rPr lang="en-US" baseline="0" dirty="0" smtClean="0"/>
              <a:t> </a:t>
            </a:r>
            <a:r>
              <a:rPr lang="en-US" baseline="0" dirty="0" err="1" smtClean="0"/>
              <a:t>cung</a:t>
            </a:r>
            <a:r>
              <a:rPr lang="en-US" baseline="0" dirty="0" smtClean="0"/>
              <a:t> </a:t>
            </a:r>
            <a:r>
              <a:rPr lang="en-US" baseline="0" dirty="0" err="1" smtClean="0"/>
              <a:t>cấp</a:t>
            </a:r>
            <a:r>
              <a:rPr lang="en-US" baseline="0" dirty="0" smtClean="0"/>
              <a:t>, </a:t>
            </a:r>
            <a:r>
              <a:rPr lang="en-US" baseline="0" dirty="0" err="1" smtClean="0"/>
              <a:t>rút</a:t>
            </a:r>
            <a:r>
              <a:rPr lang="en-US" baseline="0" dirty="0" smtClean="0"/>
              <a:t> </a:t>
            </a:r>
            <a:r>
              <a:rPr lang="en-US" baseline="0" dirty="0" err="1" smtClean="0"/>
              <a:t>tiền</a:t>
            </a:r>
            <a:r>
              <a:rPr lang="en-US" baseline="0" dirty="0" smtClean="0"/>
              <a:t> </a:t>
            </a:r>
            <a:r>
              <a:rPr lang="en-US" baseline="0" dirty="0" err="1" smtClean="0"/>
              <a:t>gửi</a:t>
            </a:r>
            <a:r>
              <a:rPr lang="en-US" baseline="0" dirty="0" smtClean="0"/>
              <a:t> </a:t>
            </a:r>
            <a:r>
              <a:rPr lang="en-US" baseline="0" dirty="0" err="1" smtClean="0"/>
              <a:t>về</a:t>
            </a:r>
            <a:r>
              <a:rPr lang="en-US" baseline="0" dirty="0" smtClean="0"/>
              <a:t> </a:t>
            </a:r>
            <a:r>
              <a:rPr lang="en-US" baseline="0" dirty="0" err="1" smtClean="0"/>
              <a:t>nhập</a:t>
            </a:r>
            <a:r>
              <a:rPr lang="en-US" baseline="0" dirty="0" smtClean="0"/>
              <a:t> </a:t>
            </a:r>
            <a:r>
              <a:rPr lang="en-US" baseline="0" dirty="0" err="1" smtClean="0"/>
              <a:t>quỹ</a:t>
            </a:r>
            <a:r>
              <a:rPr lang="en-US" baseline="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Ở </a:t>
            </a:r>
            <a:r>
              <a:rPr lang="en-US" baseline="0" dirty="0" err="1" smtClean="0"/>
              <a:t>đây</a:t>
            </a:r>
            <a:r>
              <a:rPr lang="en-US" baseline="0" dirty="0" smtClean="0"/>
              <a:t> </a:t>
            </a:r>
            <a:r>
              <a:rPr lang="en-US" baseline="0" dirty="0" err="1" smtClean="0"/>
              <a:t>sẽ</a:t>
            </a:r>
            <a:r>
              <a:rPr lang="en-US" baseline="0" dirty="0" smtClean="0"/>
              <a:t> </a:t>
            </a:r>
            <a:r>
              <a:rPr lang="en-US" baseline="0" dirty="0" err="1" smtClean="0"/>
              <a:t>giới</a:t>
            </a:r>
            <a:r>
              <a:rPr lang="en-US" baseline="0" dirty="0" smtClean="0"/>
              <a:t> </a:t>
            </a:r>
            <a:r>
              <a:rPr lang="en-US" baseline="0" dirty="0" err="1" smtClean="0"/>
              <a:t>hạn</a:t>
            </a:r>
            <a:r>
              <a:rPr lang="en-US" baseline="0" dirty="0" smtClean="0"/>
              <a:t> </a:t>
            </a:r>
            <a:r>
              <a:rPr lang="en-US" baseline="0" dirty="0" err="1" smtClean="0"/>
              <a:t>xem</a:t>
            </a:r>
            <a:r>
              <a:rPr lang="en-US" baseline="0" dirty="0" smtClean="0"/>
              <a:t> </a:t>
            </a:r>
            <a:r>
              <a:rPr lang="en-US" baseline="0" dirty="0" err="1" smtClean="0"/>
              <a:t>xét</a:t>
            </a:r>
            <a:r>
              <a:rPr lang="en-US" baseline="0" dirty="0" smtClean="0"/>
              <a:t> </a:t>
            </a:r>
            <a:r>
              <a:rPr lang="en-US" baseline="0" dirty="0" err="1" smtClean="0"/>
              <a:t>quy</a:t>
            </a:r>
            <a:r>
              <a:rPr lang="en-US" baseline="0" dirty="0" smtClean="0"/>
              <a:t> </a:t>
            </a:r>
            <a:r>
              <a:rPr lang="en-US" baseline="0" dirty="0" err="1" smtClean="0"/>
              <a:t>trình</a:t>
            </a:r>
            <a:r>
              <a:rPr lang="en-US" baseline="0" dirty="0" smtClean="0"/>
              <a:t> </a:t>
            </a:r>
            <a:r>
              <a:rPr lang="en-US" baseline="0" dirty="0" err="1" smtClean="0"/>
              <a:t>thu</a:t>
            </a:r>
            <a:r>
              <a:rPr lang="en-US" baseline="0" dirty="0" smtClean="0"/>
              <a:t> </a:t>
            </a:r>
            <a:r>
              <a:rPr lang="en-US" baseline="0" dirty="0" err="1" smtClean="0"/>
              <a:t>tiền</a:t>
            </a:r>
            <a:r>
              <a:rPr lang="en-US" baseline="0" dirty="0" smtClean="0"/>
              <a:t> </a:t>
            </a:r>
            <a:r>
              <a:rPr lang="en-US" baseline="0" dirty="0" err="1" smtClean="0"/>
              <a:t>mặt</a:t>
            </a:r>
            <a:r>
              <a:rPr lang="en-US" baseline="0" dirty="0" smtClean="0"/>
              <a:t> </a:t>
            </a:r>
            <a:r>
              <a:rPr lang="en-US" baseline="0" dirty="0" err="1" smtClean="0"/>
              <a:t>và</a:t>
            </a:r>
            <a:r>
              <a:rPr lang="en-US" baseline="0" dirty="0" smtClean="0"/>
              <a:t> </a:t>
            </a:r>
            <a:r>
              <a:rPr lang="en-US" baseline="0" dirty="0" err="1" smtClean="0"/>
              <a:t>quy</a:t>
            </a:r>
            <a:r>
              <a:rPr lang="en-US" baseline="0" dirty="0" smtClean="0"/>
              <a:t> </a:t>
            </a:r>
            <a:r>
              <a:rPr lang="en-US" baseline="0" dirty="0" err="1" smtClean="0"/>
              <a:t>trình</a:t>
            </a:r>
            <a:r>
              <a:rPr lang="en-US" baseline="0" dirty="0" smtClean="0"/>
              <a:t> chi </a:t>
            </a:r>
            <a:r>
              <a:rPr lang="en-US" baseline="0" dirty="0" err="1" smtClean="0"/>
              <a:t>tiền</a:t>
            </a:r>
            <a:r>
              <a:rPr lang="en-US" baseline="0" dirty="0" smtClean="0"/>
              <a:t> </a:t>
            </a:r>
            <a:r>
              <a:rPr lang="en-US" baseline="0" dirty="0" err="1" smtClean="0"/>
              <a:t>mặt</a:t>
            </a:r>
            <a:r>
              <a:rPr lang="en-US" baseline="0" dirty="0" smtClean="0"/>
              <a:t> </a:t>
            </a:r>
            <a:r>
              <a:rPr lang="en-US" baseline="0" dirty="0" err="1" smtClean="0"/>
              <a:t>để</a:t>
            </a:r>
            <a:r>
              <a:rPr lang="en-US" baseline="0" dirty="0" smtClean="0"/>
              <a:t> </a:t>
            </a:r>
            <a:r>
              <a:rPr lang="en-US" baseline="0" dirty="0" err="1" smtClean="0"/>
              <a:t>người</a:t>
            </a:r>
            <a:r>
              <a:rPr lang="en-US" baseline="0" dirty="0" smtClean="0"/>
              <a:t> </a:t>
            </a:r>
            <a:r>
              <a:rPr lang="en-US" baseline="0" dirty="0" err="1" smtClean="0"/>
              <a:t>học</a:t>
            </a:r>
            <a:r>
              <a:rPr lang="en-US" baseline="0" dirty="0" smtClean="0"/>
              <a:t> </a:t>
            </a:r>
            <a:r>
              <a:rPr lang="en-US" baseline="0" dirty="0" err="1" smtClean="0"/>
              <a:t>nắm</a:t>
            </a:r>
            <a:r>
              <a:rPr lang="en-US" baseline="0" dirty="0" smtClean="0"/>
              <a:t> </a:t>
            </a:r>
            <a:r>
              <a:rPr lang="en-US" baseline="0" dirty="0" err="1" smtClean="0"/>
              <a:t>được</a:t>
            </a:r>
            <a:r>
              <a:rPr lang="en-US" baseline="0" dirty="0" smtClean="0"/>
              <a:t> </a:t>
            </a:r>
            <a:r>
              <a:rPr lang="en-US" baseline="0" dirty="0" err="1" smtClean="0"/>
              <a:t>nét</a:t>
            </a:r>
            <a:r>
              <a:rPr lang="en-US" baseline="0" dirty="0" smtClean="0"/>
              <a:t> </a:t>
            </a:r>
            <a:r>
              <a:rPr lang="en-US" baseline="0" dirty="0" err="1" smtClean="0"/>
              <a:t>cơ</a:t>
            </a:r>
            <a:r>
              <a:rPr lang="en-US" baseline="0" dirty="0" smtClean="0"/>
              <a:t> </a:t>
            </a:r>
            <a:r>
              <a:rPr lang="en-US" baseline="0" dirty="0" err="1" smtClean="0"/>
              <a:t>bản</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6</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7</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8</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Menu thực hiện</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Hệ thống/</a:t>
            </a:r>
            <a:r>
              <a:rPr lang="en-US" sz="1200" kern="1200" smtClean="0">
                <a:solidFill>
                  <a:schemeClr val="tx1"/>
                </a:solidFill>
                <a:latin typeface="+mn-lt"/>
                <a:ea typeface="+mn-ea"/>
                <a:cs typeface="+mn-cs"/>
              </a:rPr>
              <a:t>Khai báo</a:t>
            </a:r>
            <a:r>
              <a:rPr lang="en-US" sz="1200" kern="1200" baseline="0" smtClean="0">
                <a:solidFill>
                  <a:schemeClr val="tx1"/>
                </a:solidFill>
                <a:latin typeface="+mn-lt"/>
                <a:ea typeface="+mn-ea"/>
                <a:cs typeface="+mn-cs"/>
              </a:rPr>
              <a:t> c</a:t>
            </a:r>
            <a:r>
              <a:rPr lang="vi-VN" sz="1200" kern="1200" smtClean="0">
                <a:solidFill>
                  <a:schemeClr val="tx1"/>
                </a:solidFill>
                <a:latin typeface="+mn-lt"/>
                <a:ea typeface="+mn-ea"/>
                <a:cs typeface="+mn-cs"/>
              </a:rPr>
              <a:t>ác tham số </a:t>
            </a:r>
            <a:r>
              <a:rPr lang="en-US" sz="1200" kern="1200" smtClean="0">
                <a:solidFill>
                  <a:schemeClr val="tx1"/>
                </a:solidFill>
                <a:latin typeface="+mn-lt"/>
                <a:ea typeface="+mn-ea"/>
                <a:cs typeface="+mn-cs"/>
              </a:rPr>
              <a:t>tuỳ</a:t>
            </a:r>
            <a:r>
              <a:rPr lang="en-US" sz="1200" kern="1200" baseline="0" smtClean="0">
                <a:solidFill>
                  <a:schemeClr val="tx1"/>
                </a:solidFill>
                <a:latin typeface="+mn-lt"/>
                <a:ea typeface="+mn-ea"/>
                <a:cs typeface="+mn-cs"/>
              </a:rPr>
              <a:t> chọn</a:t>
            </a:r>
            <a:endParaRPr lang="en-US" sz="1200" kern="120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9</a:t>
            </a:fld>
            <a:endParaRPr lang="en-US"/>
          </a:p>
        </p:txBody>
      </p:sp>
    </p:spTree>
    <p:extLst>
      <p:ext uri="{BB962C8B-B14F-4D97-AF65-F5344CB8AC3E}">
        <p14:creationId xmlns="" xmlns:p14="http://schemas.microsoft.com/office/powerpoint/2010/main" val="3368773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kern="1200" smtClean="0">
                <a:solidFill>
                  <a:schemeClr val="tx1"/>
                </a:solidFill>
                <a:latin typeface="+mn-lt"/>
                <a:ea typeface="+mn-ea"/>
                <a:cs typeface="+mn-cs"/>
              </a:rPr>
              <a:t>Menu thực hiện</a:t>
            </a:r>
            <a:endParaRPr lang="en-US" sz="1200" kern="1200" smtClean="0">
              <a:solidFill>
                <a:schemeClr val="tx1"/>
              </a:solidFill>
              <a:latin typeface="+mn-lt"/>
              <a:ea typeface="+mn-ea"/>
              <a:cs typeface="+mn-cs"/>
            </a:endParaRPr>
          </a:p>
          <a:p>
            <a:r>
              <a:rPr lang="vi-VN" sz="1200" kern="1200" smtClean="0">
                <a:solidFill>
                  <a:schemeClr val="tx1"/>
                </a:solidFill>
                <a:latin typeface="+mn-lt"/>
                <a:ea typeface="+mn-ea"/>
                <a:cs typeface="+mn-cs"/>
              </a:rPr>
              <a:t>Hệ thống/</a:t>
            </a:r>
            <a:r>
              <a:rPr lang="en-US" sz="1200" kern="1200" smtClean="0">
                <a:solidFill>
                  <a:schemeClr val="tx1"/>
                </a:solidFill>
                <a:latin typeface="+mn-lt"/>
                <a:ea typeface="+mn-ea"/>
                <a:cs typeface="+mn-cs"/>
              </a:rPr>
              <a:t>Khai báo</a:t>
            </a:r>
            <a:r>
              <a:rPr lang="en-US" sz="1200" kern="1200" baseline="0" smtClean="0">
                <a:solidFill>
                  <a:schemeClr val="tx1"/>
                </a:solidFill>
                <a:latin typeface="+mn-lt"/>
                <a:ea typeface="+mn-ea"/>
                <a:cs typeface="+mn-cs"/>
              </a:rPr>
              <a:t> c</a:t>
            </a:r>
            <a:r>
              <a:rPr lang="vi-VN" sz="1200" kern="1200" smtClean="0">
                <a:solidFill>
                  <a:schemeClr val="tx1"/>
                </a:solidFill>
                <a:latin typeface="+mn-lt"/>
                <a:ea typeface="+mn-ea"/>
                <a:cs typeface="+mn-cs"/>
              </a:rPr>
              <a:t>ác tham số </a:t>
            </a:r>
            <a:r>
              <a:rPr lang="en-US" sz="1200" kern="1200" smtClean="0">
                <a:solidFill>
                  <a:schemeClr val="tx1"/>
                </a:solidFill>
                <a:latin typeface="+mn-lt"/>
                <a:ea typeface="+mn-ea"/>
                <a:cs typeface="+mn-cs"/>
              </a:rPr>
              <a:t>tuỳ</a:t>
            </a:r>
            <a:r>
              <a:rPr lang="en-US" sz="1200" kern="1200" baseline="0" smtClean="0">
                <a:solidFill>
                  <a:schemeClr val="tx1"/>
                </a:solidFill>
                <a:latin typeface="+mn-lt"/>
                <a:ea typeface="+mn-ea"/>
                <a:cs typeface="+mn-cs"/>
              </a:rPr>
              <a:t> chọn</a:t>
            </a:r>
            <a:endParaRPr lang="en-US" sz="1200" kern="1200" smtClean="0">
              <a:solidFill>
                <a:schemeClr val="tx1"/>
              </a:solidFill>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pPr>
              <a:defRPr/>
            </a:pPr>
            <a:fld id="{A87062C2-6B52-4E9A-B212-85026636CFD3}" type="slidenum">
              <a:rPr lang="en-US" smtClean="0"/>
              <a:pPr>
                <a:defRPr/>
              </a:pPr>
              <a:t>10</a:t>
            </a:fld>
            <a:endParaRPr lang="en-US"/>
          </a:p>
        </p:txBody>
      </p:sp>
    </p:spTree>
    <p:extLst>
      <p:ext uri="{BB962C8B-B14F-4D97-AF65-F5344CB8AC3E}">
        <p14:creationId xmlns="" xmlns:p14="http://schemas.microsoft.com/office/powerpoint/2010/main" val="336877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5800" y="2316163"/>
            <a:ext cx="8077200" cy="585787"/>
          </a:xfrm>
          <a:extLst>
            <a:ext uri="{91240B29-F687-4F45-9708-019B960494DF}">
              <a14:hiddenLine xmlns="" xmlns:a14="http://schemas.microsoft.com/office/drawing/2010/main" w="9525" algn="ctr">
                <a:solidFill>
                  <a:schemeClr val="tx1"/>
                </a:solidFill>
                <a:miter lim="800000"/>
                <a:headEnd/>
                <a:tailEnd/>
              </a14:hiddenLine>
            </a:ext>
          </a:extLst>
        </p:spPr>
        <p:txBody>
          <a:bodyPr anchor="ctr"/>
          <a:lstStyle>
            <a:lvl1pPr>
              <a:defRPr>
                <a:solidFill>
                  <a:schemeClr val="tx1"/>
                </a:solidFill>
              </a:defRPr>
            </a:lvl1pPr>
          </a:lstStyle>
          <a:p>
            <a:pPr lvl="0"/>
            <a:r>
              <a:rPr lang="en-US" noProof="0" smtClean="0"/>
              <a:t>Click to edit Master 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9725" y="228600"/>
            <a:ext cx="2101850" cy="3659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56325" cy="3659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590931"/>
          </a:xfrm>
        </p:spPr>
        <p:txBody>
          <a:bodyPr/>
          <a:lstStyle>
            <a:lvl1pPr>
              <a:defRPr>
                <a:solidFill>
                  <a:schemeClr val="accent2"/>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lumMod val="20000"/>
                    <a:lumOff val="80000"/>
                  </a:schemeClr>
                </a:solidFill>
              </a:defRPr>
            </a:lvl1pPr>
            <a:lvl2pPr>
              <a:defRPr>
                <a:solidFill>
                  <a:schemeClr val="tx2">
                    <a:lumMod val="20000"/>
                    <a:lumOff val="80000"/>
                  </a:schemeClr>
                </a:solidFill>
              </a:defRPr>
            </a:lvl2pPr>
            <a:lvl3pPr>
              <a:defRPr>
                <a:solidFill>
                  <a:schemeClr val="tx2">
                    <a:lumMod val="20000"/>
                    <a:lumOff val="80000"/>
                  </a:schemeClr>
                </a:solidFill>
              </a:defRPr>
            </a:lvl3pPr>
            <a:lvl4pPr>
              <a:defRPr>
                <a:solidFill>
                  <a:schemeClr val="tx2">
                    <a:lumMod val="20000"/>
                    <a:lumOff val="80000"/>
                  </a:schemeClr>
                </a:solidFill>
              </a:defRPr>
            </a:lvl4pPr>
            <a:lvl5pPr>
              <a:defRPr>
                <a:solidFill>
                  <a:schemeClr val="tx2">
                    <a:lumMod val="20000"/>
                    <a:lumOff val="8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AutoShape 5"/>
          <p:cNvSpPr>
            <a:spLocks noChangeArrowheads="1"/>
          </p:cNvSpPr>
          <p:nvPr userDrawn="1"/>
        </p:nvSpPr>
        <p:spPr bwMode="auto">
          <a:xfrm>
            <a:off x="228600" y="914400"/>
            <a:ext cx="8763000" cy="5638800"/>
          </a:xfrm>
          <a:prstGeom prst="roundRect">
            <a:avLst>
              <a:gd name="adj" fmla="val 1565"/>
            </a:avLst>
          </a:prstGeom>
          <a:solidFill>
            <a:schemeClr val="tx1"/>
          </a:solidFill>
          <a:ln w="9525" algn="ctr">
            <a:solidFill>
              <a:schemeClr val="bg2"/>
            </a:solidFill>
            <a:round/>
            <a:headEnd/>
            <a:tailEnd/>
          </a:ln>
        </p:spPr>
        <p:txBody>
          <a:bodyPr wrap="none" anchor="ctr"/>
          <a:lstStyle/>
          <a:p>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4419600"/>
            <a:ext cx="7772400" cy="1200329"/>
          </a:xfrm>
        </p:spPr>
        <p:txBody>
          <a:bodyPr/>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28956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381000" y="1417638"/>
            <a:ext cx="4129088" cy="247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2488" y="1417638"/>
            <a:ext cx="4129087" cy="2470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646331"/>
          </a:xfrm>
        </p:spPr>
        <p:txBody>
          <a:bodyPr/>
          <a:lstStyle>
            <a:lvl1pPr>
              <a:defRPr b="1" cap="none" spc="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810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535113"/>
            <a:ext cx="411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2000" y="2174875"/>
            <a:ext cx="411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none" spc="0">
                <a:ln>
                  <a:prstDash val="solid"/>
                </a:ln>
                <a:solidFill>
                  <a:srgbClr val="00B050"/>
                </a:solidFill>
                <a:effectLst>
                  <a:outerShdw blurRad="88000" dist="50800" dir="5040000" algn="tl">
                    <a:schemeClr val="accent4">
                      <a:tint val="80000"/>
                      <a:satMod val="250000"/>
                      <a:alpha val="45000"/>
                    </a:schemeClr>
                  </a:outerShdw>
                </a:effectLst>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8769"/>
            <a:ext cx="3008313" cy="646331"/>
          </a:xfrm>
        </p:spPr>
        <p:txBody>
          <a:bodyPr anchor="b"/>
          <a:lstStyle>
            <a:lvl1pPr algn="l">
              <a:defRPr sz="2000" b="1">
                <a:solidFill>
                  <a:schemeClr val="tx1"/>
                </a:solidFill>
              </a:defRPr>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3366"/>
            </a:gs>
            <a:gs pos="0">
              <a:srgbClr val="0070C0"/>
            </a:gs>
            <a:gs pos="100000">
              <a:srgbClr val="0092B4"/>
            </a:gs>
            <a:gs pos="0">
              <a:srgbClr val="21A0FF"/>
            </a:gs>
            <a:gs pos="100000">
              <a:srgbClr val="117D9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228600"/>
            <a:ext cx="8382000" cy="5909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lvl="0"/>
            <a:r>
              <a:rPr lang="en-US" dirty="0" smtClean="0"/>
              <a:t>Click to edit Title Slide</a:t>
            </a:r>
          </a:p>
        </p:txBody>
      </p:sp>
      <p:sp>
        <p:nvSpPr>
          <p:cNvPr id="1027" name="Rectangle 8"/>
          <p:cNvSpPr>
            <a:spLocks noGrp="1" noChangeArrowheads="1"/>
          </p:cNvSpPr>
          <p:nvPr>
            <p:ph type="body" idx="1"/>
          </p:nvPr>
        </p:nvSpPr>
        <p:spPr bwMode="auto">
          <a:xfrm>
            <a:off x="381000" y="1417638"/>
            <a:ext cx="8410575" cy="2470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8" name="Picture 11" descr="bullet"/>
          <p:cNvPicPr>
            <a:picLocks noChangeAspect="1" noChangeArrowheads="1"/>
          </p:cNvPicPr>
          <p:nvPr/>
        </p:nvPicPr>
        <p:blipFill>
          <a:blip r:embed="rId13" cstate="print"/>
          <a:srcRect/>
          <a:stretch>
            <a:fillRect/>
          </a:stretch>
        </p:blipFill>
        <p:spPr bwMode="auto">
          <a:xfrm>
            <a:off x="9336088" y="0"/>
            <a:ext cx="241300" cy="241300"/>
          </a:xfrm>
          <a:prstGeom prst="rect">
            <a:avLst/>
          </a:prstGeom>
          <a:noFill/>
          <a:ln w="9525">
            <a:noFill/>
            <a:miter lim="800000"/>
            <a:headEnd/>
            <a:tailEnd/>
          </a:ln>
        </p:spPr>
      </p:pic>
      <p:sp>
        <p:nvSpPr>
          <p:cNvPr id="2" name="TextBox 1"/>
          <p:cNvSpPr txBox="1"/>
          <p:nvPr userDrawn="1"/>
        </p:nvSpPr>
        <p:spPr>
          <a:xfrm>
            <a:off x="152400" y="6611779"/>
            <a:ext cx="2209800" cy="246221"/>
          </a:xfrm>
          <a:prstGeom prst="rect">
            <a:avLst/>
          </a:prstGeom>
          <a:noFill/>
        </p:spPr>
        <p:txBody>
          <a:bodyPr wrap="square" rtlCol="0">
            <a:spAutoFit/>
          </a:bodyPr>
          <a:lstStyle/>
          <a:p>
            <a:r>
              <a:rPr lang="en-US" sz="1000" i="1" dirty="0" err="1" smtClean="0">
                <a:solidFill>
                  <a:srgbClr val="00B050"/>
                </a:solidFill>
                <a:latin typeface="Arial" pitchFamily="34" charset="0"/>
                <a:cs typeface="Arial" pitchFamily="34" charset="0"/>
              </a:rPr>
              <a:t>Bản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quyền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Cty</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Phần</a:t>
            </a:r>
            <a:r>
              <a:rPr lang="en-US" sz="1000" i="1" baseline="0" dirty="0" smtClean="0">
                <a:solidFill>
                  <a:srgbClr val="00B050"/>
                </a:solidFill>
                <a:latin typeface="Arial" pitchFamily="34" charset="0"/>
                <a:cs typeface="Arial" pitchFamily="34" charset="0"/>
              </a:rPr>
              <a:t> </a:t>
            </a:r>
            <a:r>
              <a:rPr lang="en-US" sz="1000" i="1" baseline="0" dirty="0" err="1" smtClean="0">
                <a:solidFill>
                  <a:srgbClr val="00B050"/>
                </a:solidFill>
                <a:latin typeface="Arial" pitchFamily="34" charset="0"/>
                <a:cs typeface="Arial" pitchFamily="34" charset="0"/>
              </a:rPr>
              <a:t>mềm</a:t>
            </a:r>
            <a:r>
              <a:rPr lang="en-US" sz="1000" i="1" baseline="0" dirty="0" smtClean="0">
                <a:solidFill>
                  <a:srgbClr val="00B050"/>
                </a:solidFill>
                <a:latin typeface="Arial" pitchFamily="34" charset="0"/>
                <a:cs typeface="Arial" pitchFamily="34" charset="0"/>
              </a:rPr>
              <a:t> FAST.</a:t>
            </a:r>
            <a:endParaRPr lang="en-US" sz="1000" i="1" dirty="0">
              <a:solidFill>
                <a:srgbClr val="00B050"/>
              </a:solidFill>
              <a:latin typeface="Arial" pitchFamily="34" charset="0"/>
              <a:cs typeface="Arial" pitchFamily="34" charset="0"/>
            </a:endParaRPr>
          </a:p>
        </p:txBody>
      </p:sp>
    </p:spTree>
  </p:cSld>
  <p:clrMap bg1="dk2" tx1="lt1" bg2="dk1" tx2="lt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fade/>
  </p:transition>
  <p:timing>
    <p:tnLst>
      <p:par>
        <p:cTn id="1" dur="indefinite" restart="never" nodeType="tmRoot"/>
      </p:par>
    </p:tnLst>
  </p:timing>
  <p:txStyles>
    <p:titleStyle>
      <a:lvl1pPr algn="l" rtl="0" fontAlgn="base">
        <a:lnSpc>
          <a:spcPct val="90000"/>
        </a:lnSpc>
        <a:spcBef>
          <a:spcPct val="0"/>
        </a:spcBef>
        <a:spcAft>
          <a:spcPct val="0"/>
        </a:spcAft>
        <a:defRPr sz="3600" b="1">
          <a:ln>
            <a:prstDash val="solid"/>
          </a:ln>
          <a:solidFill>
            <a:srgbClr val="00B050"/>
          </a:solidFill>
          <a:effectLst/>
          <a:latin typeface="Microsoft Sans Serif" pitchFamily="34" charset="0"/>
          <a:ea typeface="+mj-ea"/>
          <a:cs typeface="Microsoft Sans Serif" pitchFamily="34" charset="0"/>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p:titleStyle>
    <p:bodyStyle>
      <a:lvl1pPr marL="447675" indent="-447675" algn="l" rtl="0" fontAlgn="base">
        <a:spcBef>
          <a:spcPct val="25000"/>
        </a:spcBef>
        <a:spcAft>
          <a:spcPct val="25000"/>
        </a:spcAft>
        <a:buClr>
          <a:schemeClr val="tx2"/>
        </a:buClr>
        <a:buFont typeface="Wingdings 2" pitchFamily="18" charset="2"/>
        <a:buBlip>
          <a:blip r:embed="rId13"/>
        </a:buBlip>
        <a:defRPr sz="2800">
          <a:solidFill>
            <a:schemeClr val="tx1"/>
          </a:solidFill>
          <a:latin typeface="Microsoft Sans Serif" pitchFamily="34" charset="0"/>
          <a:ea typeface="+mn-ea"/>
          <a:cs typeface="Microsoft Sans Serif" pitchFamily="34" charset="0"/>
        </a:defRPr>
      </a:lvl1pPr>
      <a:lvl2pPr marL="833438" indent="-354013" algn="l" rtl="0" fontAlgn="base">
        <a:spcBef>
          <a:spcPct val="25000"/>
        </a:spcBef>
        <a:spcAft>
          <a:spcPct val="25000"/>
        </a:spcAft>
        <a:buClr>
          <a:schemeClr val="tx2"/>
        </a:buClr>
        <a:buFont typeface="Wingdings 2" pitchFamily="18" charset="2"/>
        <a:buBlip>
          <a:blip r:embed="rId13"/>
        </a:buBlip>
        <a:defRPr sz="2400">
          <a:solidFill>
            <a:schemeClr val="tx1"/>
          </a:solidFill>
          <a:latin typeface="Microsoft Sans Serif" pitchFamily="34" charset="0"/>
          <a:cs typeface="Microsoft Sans Serif" pitchFamily="34" charset="0"/>
        </a:defRPr>
      </a:lvl2pPr>
      <a:lvl3pPr marL="1208088" indent="-373063"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3pPr>
      <a:lvl4pPr marL="1544638" indent="-334963"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4pPr>
      <a:lvl5pPr marL="1851025" indent="-304800" algn="l" rtl="0" fontAlgn="base">
        <a:spcBef>
          <a:spcPct val="25000"/>
        </a:spcBef>
        <a:spcAft>
          <a:spcPct val="25000"/>
        </a:spcAft>
        <a:buClr>
          <a:schemeClr val="tx2"/>
        </a:buClr>
        <a:buFont typeface="Wingdings 2" pitchFamily="18" charset="2"/>
        <a:buBlip>
          <a:blip r:embed="rId13"/>
        </a:buBlip>
        <a:defRPr sz="2000">
          <a:solidFill>
            <a:schemeClr val="tx1"/>
          </a:solidFill>
          <a:latin typeface="Microsoft Sans Serif" pitchFamily="34" charset="0"/>
          <a:cs typeface="Microsoft Sans Serif" pitchFamily="34" charset="0"/>
        </a:defRPr>
      </a:lvl5pPr>
      <a:lvl6pPr marL="23082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6pPr>
      <a:lvl7pPr marL="27654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7pPr>
      <a:lvl8pPr marL="32226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8pPr>
      <a:lvl9pPr marL="3679825" indent="-304800" algn="l" rtl="0" eaLnBrk="1" fontAlgn="base" hangingPunct="1">
        <a:spcBef>
          <a:spcPct val="25000"/>
        </a:spcBef>
        <a:spcAft>
          <a:spcPct val="25000"/>
        </a:spcAft>
        <a:buClr>
          <a:schemeClr val="tx2"/>
        </a:buClr>
        <a:buFont typeface="Wingdings 2" pitchFamily="18" charset="2"/>
        <a:buBlip>
          <a:blip r:embed="rId13"/>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493" y="1267700"/>
            <a:ext cx="8077200" cy="424732"/>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a:lstStyle/>
          <a:p>
            <a:pPr>
              <a:defRPr/>
            </a:pPr>
            <a:r>
              <a:rPr lang="en-US" sz="2400" dirty="0" err="1" smtClean="0">
                <a:ln>
                  <a:noFill/>
                </a:ln>
                <a:effectLst/>
                <a:latin typeface="Microsoft Sans Serif" pitchFamily="34" charset="0"/>
                <a:cs typeface="Microsoft Sans Serif" pitchFamily="34" charset="0"/>
              </a:rPr>
              <a:t>Kế</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toán</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máy</a:t>
            </a:r>
            <a:endParaRPr lang="en-US" sz="2400" dirty="0">
              <a:ln>
                <a:noFill/>
              </a:ln>
              <a:effectLst/>
            </a:endParaRPr>
          </a:p>
        </p:txBody>
      </p:sp>
      <p:sp>
        <p:nvSpPr>
          <p:cNvPr id="4" name="Rectangle 3"/>
          <p:cNvSpPr/>
          <p:nvPr/>
        </p:nvSpPr>
        <p:spPr>
          <a:xfrm>
            <a:off x="304800" y="1676400"/>
            <a:ext cx="7643439" cy="212365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66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Khai báo ban đầu </a:t>
            </a:r>
          </a:p>
          <a:p>
            <a:pPr>
              <a:defRPr/>
            </a:pPr>
            <a:r>
              <a:rPr lang="en-US" sz="66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rPr>
              <a:t>và quản trị hệ thống</a:t>
            </a:r>
            <a:endParaRPr lang="en-US" sz="66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icrosoft Sans Serif" pitchFamily="34" charset="0"/>
              <a:cs typeface="Microsoft Sans Serif" pitchFamily="34" charset="0"/>
            </a:endParaRPr>
          </a:p>
        </p:txBody>
      </p:sp>
      <p:sp>
        <p:nvSpPr>
          <p:cNvPr id="7" name="Title 1"/>
          <p:cNvSpPr txBox="1">
            <a:spLocks/>
          </p:cNvSpPr>
          <p:nvPr/>
        </p:nvSpPr>
        <p:spPr bwMode="auto">
          <a:xfrm>
            <a:off x="609600" y="3810000"/>
            <a:ext cx="5410200" cy="15081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ctr"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Giảng</a:t>
            </a:r>
            <a:r>
              <a:rPr lang="en-US" sz="2400" dirty="0" smtClean="0">
                <a:ln>
                  <a:noFill/>
                </a:ln>
                <a:effectLst/>
                <a:latin typeface="Microsoft Sans Serif" pitchFamily="34" charset="0"/>
                <a:cs typeface="Microsoft Sans Serif" pitchFamily="34" charset="0"/>
              </a:rPr>
              <a:t> </a:t>
            </a:r>
            <a:r>
              <a:rPr lang="en-US" sz="2400" dirty="0" err="1" smtClean="0">
                <a:ln>
                  <a:noFill/>
                </a:ln>
                <a:effectLst/>
                <a:latin typeface="Microsoft Sans Serif" pitchFamily="34" charset="0"/>
                <a:cs typeface="Microsoft Sans Serif" pitchFamily="34" charset="0"/>
              </a:rPr>
              <a:t>viên</a:t>
            </a:r>
            <a:r>
              <a:rPr lang="en-US" sz="2400" dirty="0" smtClean="0">
                <a:ln>
                  <a:noFill/>
                </a:ln>
                <a:effectLst/>
                <a:latin typeface="Microsoft Sans Serif" pitchFamily="34" charset="0"/>
                <a:cs typeface="Microsoft Sans Serif" pitchFamily="34" charset="0"/>
              </a:rPr>
              <a:t>:</a:t>
            </a:r>
          </a:p>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Khoa</a:t>
            </a:r>
            <a:r>
              <a:rPr lang="en-US" sz="2400" dirty="0" smtClean="0">
                <a:ln>
                  <a:noFill/>
                </a:ln>
                <a:effectLst/>
                <a:latin typeface="Microsoft Sans Serif" pitchFamily="34" charset="0"/>
                <a:cs typeface="Microsoft Sans Serif" pitchFamily="34" charset="0"/>
              </a:rPr>
              <a:t>:</a:t>
            </a:r>
          </a:p>
          <a:p>
            <a:pPr>
              <a:lnSpc>
                <a:spcPct val="100000"/>
              </a:lnSpc>
              <a:spcBef>
                <a:spcPts val="1200"/>
              </a:spcBef>
              <a:defRPr/>
            </a:pPr>
            <a:r>
              <a:rPr lang="en-US" sz="2400" dirty="0" err="1" smtClean="0">
                <a:ln>
                  <a:noFill/>
                </a:ln>
                <a:effectLst/>
                <a:latin typeface="Microsoft Sans Serif" pitchFamily="34" charset="0"/>
                <a:cs typeface="Microsoft Sans Serif" pitchFamily="34" charset="0"/>
              </a:rPr>
              <a:t>Trường</a:t>
            </a:r>
            <a:r>
              <a:rPr lang="en-US" sz="2400" dirty="0" smtClean="0">
                <a:ln>
                  <a:noFill/>
                </a:ln>
                <a:effectLst/>
                <a:latin typeface="Microsoft Sans Serif" pitchFamily="34" charset="0"/>
                <a:cs typeface="Microsoft Sans Serif" pitchFamily="34" charset="0"/>
              </a:rPr>
              <a:t>: </a:t>
            </a:r>
            <a:endParaRPr lang="en-US" sz="2400" dirty="0">
              <a:ln>
                <a:noFill/>
              </a:ln>
              <a:effectLs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Các khai báo ban đầu</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2.4. Khai báo các thông tin hệ thống</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914400" y="1752600"/>
            <a:ext cx="6629400" cy="35814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852807087"/>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 báo cáo danh mục dùng chung</a:t>
            </a:r>
            <a:endParaRPr lang="en-US" dirty="0"/>
          </a:p>
        </p:txBody>
      </p:sp>
      <p:sp>
        <p:nvSpPr>
          <p:cNvPr id="5" name="Title 1"/>
          <p:cNvSpPr txBox="1">
            <a:spLocks/>
          </p:cNvSpPr>
          <p:nvPr/>
        </p:nvSpPr>
        <p:spPr bwMode="auto">
          <a:xfrm>
            <a:off x="381000" y="990600"/>
            <a:ext cx="8382000" cy="169277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457200" indent="-45720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Danh mục tiền tệ</a:t>
            </a:r>
            <a:endParaRPr lang="en-US" sz="2800" b="0" dirty="0" smtClean="0">
              <a:solidFill>
                <a:srgbClr val="002060"/>
              </a:solidFill>
              <a:effectLst/>
              <a:latin typeface="Microsoft Sans Serif" pitchFamily="34" charset="0"/>
              <a:cs typeface="Microsoft Sans Serif" pitchFamily="34" charset="0"/>
            </a:endParaRPr>
          </a:p>
          <a:p>
            <a:pPr marL="457200" indent="-45720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Danh mục quyển chứng từ</a:t>
            </a:r>
            <a:endParaRPr lang="en-US" sz="2800" b="0" dirty="0">
              <a:solidFill>
                <a:srgbClr val="002060"/>
              </a:solidFill>
              <a:effectLst/>
              <a:latin typeface="Microsoft Sans Serif" pitchFamily="34" charset="0"/>
              <a:cs typeface="Microsoft Sans Serif" pitchFamily="34" charset="0"/>
            </a:endParaRPr>
          </a:p>
          <a:p>
            <a:pPr marL="457200" indent="-457200">
              <a:lnSpc>
                <a:spcPct val="100000"/>
              </a:lnSpc>
              <a:spcBef>
                <a:spcPts val="1200"/>
              </a:spcBef>
              <a:buAutoNum type="arabicPeriod"/>
              <a:defRPr/>
            </a:pPr>
            <a:r>
              <a:rPr lang="en-US" sz="2800" b="0" smtClean="0">
                <a:solidFill>
                  <a:srgbClr val="002060"/>
                </a:solidFill>
                <a:effectLst/>
                <a:latin typeface="Microsoft Sans Serif" pitchFamily="34" charset="0"/>
                <a:cs typeface="Microsoft Sans Serif" pitchFamily="34" charset="0"/>
              </a:rPr>
              <a:t>Khai báo sử dụng quyển chứng từ</a:t>
            </a:r>
            <a:endParaRPr lang="en-US" sz="2800" b="0" dirty="0">
              <a:solidFill>
                <a:srgbClr val="002060"/>
              </a:solidFill>
              <a:effectLst/>
              <a:latin typeface="Microsoft Sans Serif" pitchFamily="34" charset="0"/>
              <a:cs typeface="Microsoft Sans Serif" pitchFamily="34" charset="0"/>
            </a:endParaRPr>
          </a:p>
        </p:txBody>
      </p:sp>
    </p:spTree>
    <p:extLst>
      <p:ext uri="{BB962C8B-B14F-4D97-AF65-F5344CB8AC3E}">
        <p14:creationId xmlns="" xmlns:p14="http://schemas.microsoft.com/office/powerpoint/2010/main" val="263641429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 báo các danh mục dùng chung</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3.1. </a:t>
            </a:r>
            <a:r>
              <a:rPr lang="en-US" sz="2800" smtClean="0">
                <a:solidFill>
                  <a:srgbClr val="002060"/>
                </a:solidFill>
                <a:effectLst/>
                <a:latin typeface="Arial" pitchFamily="34" charset="0"/>
                <a:cs typeface="Arial" pitchFamily="34" charset="0"/>
              </a:rPr>
              <a:t>Danh mục tiền tệ</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066800" y="1447800"/>
            <a:ext cx="6477000" cy="4227228"/>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297169652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 báo các danh mục dùng chung</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3.2. Danh mục quyển chứng từ</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066800" y="1600201"/>
            <a:ext cx="6477000" cy="3533804"/>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284911131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3</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Khai báo các danh mục dùng chung</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3.3</a:t>
            </a:r>
            <a:r>
              <a:rPr lang="en-US" sz="2800" smtClean="0">
                <a:solidFill>
                  <a:srgbClr val="002060"/>
                </a:solidFill>
                <a:effectLst/>
                <a:latin typeface="Arial" pitchFamily="34" charset="0"/>
                <a:cs typeface="Arial" pitchFamily="34" charset="0"/>
              </a:rPr>
              <a:t>. </a:t>
            </a:r>
            <a:r>
              <a:rPr lang="en-US" sz="2800" smtClean="0">
                <a:solidFill>
                  <a:srgbClr val="002060"/>
                </a:solidFill>
                <a:effectLst/>
                <a:latin typeface="Arial" pitchFamily="34" charset="0"/>
                <a:cs typeface="Arial" pitchFamily="34" charset="0"/>
              </a:rPr>
              <a:t>Khai báo sử dụng quyển chứng từ</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143000" y="2057400"/>
            <a:ext cx="6629400" cy="23622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329933689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57130"/>
          </a:xfrm>
        </p:spPr>
        <p:txBody>
          <a:bodyPr/>
          <a:lstStyle/>
          <a:p>
            <a:r>
              <a:rPr lang="en-US" sz="24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a:t>
            </a:r>
            <a:r>
              <a:rPr lang="en-US" sz="24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Quản trị số liệu kế toán và khai báo một số tuỳ chọn màn hình nhập chứng từ </a:t>
            </a:r>
            <a:endParaRPr lang="en-US" sz="2400" dirty="0"/>
          </a:p>
        </p:txBody>
      </p:sp>
      <p:sp>
        <p:nvSpPr>
          <p:cNvPr id="5" name="Title 1"/>
          <p:cNvSpPr txBox="1">
            <a:spLocks/>
          </p:cNvSpPr>
          <p:nvPr/>
        </p:nvSpPr>
        <p:spPr bwMode="auto">
          <a:xfrm>
            <a:off x="304800" y="1295400"/>
            <a:ext cx="8382000" cy="125572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514350" indent="-514350">
              <a:buAutoNum type="arabicPeriod"/>
              <a:defRPr/>
            </a:pPr>
            <a:r>
              <a:rPr lang="en-US" sz="2800" b="0" smtClean="0">
                <a:solidFill>
                  <a:srgbClr val="002060"/>
                </a:solidFill>
                <a:effectLst/>
                <a:latin typeface="Microsoft Sans Serif" pitchFamily="34" charset="0"/>
                <a:cs typeface="Microsoft Sans Serif" pitchFamily="34" charset="0"/>
              </a:rPr>
              <a:t>Khoá số liệu</a:t>
            </a:r>
          </a:p>
          <a:p>
            <a:pPr marL="514350" indent="-514350">
              <a:buAutoNum type="arabicPeriod"/>
              <a:defRPr/>
            </a:pPr>
            <a:r>
              <a:rPr lang="en-US" sz="2800" b="0" smtClean="0">
                <a:solidFill>
                  <a:srgbClr val="002060"/>
                </a:solidFill>
                <a:effectLst/>
                <a:latin typeface="Microsoft Sans Serif" pitchFamily="34" charset="0"/>
                <a:cs typeface="Microsoft Sans Serif" pitchFamily="34" charset="0"/>
              </a:rPr>
              <a:t>Khoá số liệu theo chứng từ</a:t>
            </a:r>
          </a:p>
          <a:p>
            <a:pPr marL="514350" indent="-514350">
              <a:buAutoNum type="arabicPeriod"/>
              <a:defRPr/>
            </a:pPr>
            <a:r>
              <a:rPr lang="en-US" sz="2800" b="0" smtClean="0">
                <a:solidFill>
                  <a:srgbClr val="002060"/>
                </a:solidFill>
                <a:effectLst/>
                <a:latin typeface="Microsoft Sans Serif" pitchFamily="34" charset="0"/>
                <a:cs typeface="Microsoft Sans Serif" pitchFamily="34" charset="0"/>
              </a:rPr>
              <a:t>Khai báo các màn hình nhập chứng từ</a:t>
            </a:r>
            <a:endParaRPr lang="en-US" sz="2800" b="0" dirty="0">
              <a:solidFill>
                <a:srgbClr val="002060"/>
              </a:solidFill>
              <a:effectLst/>
              <a:latin typeface="Microsoft Sans Serif" pitchFamily="34" charset="0"/>
              <a:cs typeface="Microsoft Sans Serif" pitchFamily="34" charset="0"/>
            </a:endParaRPr>
          </a:p>
        </p:txBody>
      </p:sp>
    </p:spTree>
    <p:extLst>
      <p:ext uri="{BB962C8B-B14F-4D97-AF65-F5344CB8AC3E}">
        <p14:creationId xmlns="" xmlns:p14="http://schemas.microsoft.com/office/powerpoint/2010/main" val="3299336891"/>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57130"/>
          </a:xfrm>
        </p:spPr>
        <p:txBody>
          <a:bodyPr/>
          <a:lstStyle/>
          <a:p>
            <a:r>
              <a:rPr lang="en-US" sz="24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 Quản trị số liệu kế toán và khai báo một số tuỳ chọn màn hình nhập chứng từ </a:t>
            </a:r>
            <a:endParaRPr lang="en-US" sz="2400" dirty="0"/>
          </a:p>
        </p:txBody>
      </p:sp>
      <p:sp>
        <p:nvSpPr>
          <p:cNvPr id="3" name="TextBox 2"/>
          <p:cNvSpPr txBox="1"/>
          <p:nvPr/>
        </p:nvSpPr>
        <p:spPr>
          <a:xfrm>
            <a:off x="304800" y="1143000"/>
            <a:ext cx="7467600" cy="430887"/>
          </a:xfrm>
          <a:prstGeom prst="rect">
            <a:avLst/>
          </a:prstGeom>
          <a:noFill/>
        </p:spPr>
        <p:txBody>
          <a:bodyPr wrap="square" rtlCol="0">
            <a:spAutoFit/>
          </a:bodyPr>
          <a:lstStyle/>
          <a:p>
            <a:pPr marL="457200" indent="-457200">
              <a:spcBef>
                <a:spcPts val="1200"/>
              </a:spcBef>
            </a:pPr>
            <a:r>
              <a:rPr lang="en-US" sz="2200" b="0" smtClean="0">
                <a:solidFill>
                  <a:schemeClr val="bg1"/>
                </a:solidFill>
                <a:latin typeface="Microsoft Sans Serif" pitchFamily="34" charset="0"/>
                <a:cs typeface="Microsoft Sans Serif" pitchFamily="34" charset="0"/>
              </a:rPr>
              <a:t>4.1. Khoá số liệu</a:t>
            </a:r>
            <a:endParaRPr lang="en-US" sz="2200" b="0" dirty="0" smtClean="0">
              <a:solidFill>
                <a:schemeClr val="bg1"/>
              </a:solidFill>
              <a:latin typeface="Microsoft Sans Serif" pitchFamily="34" charset="0"/>
              <a:cs typeface="Microsoft Sans Serif" pitchFamily="34" charset="0"/>
            </a:endParaRPr>
          </a:p>
        </p:txBody>
      </p:sp>
      <p:pic>
        <p:nvPicPr>
          <p:cNvPr id="4" name="Picture 3"/>
          <p:cNvPicPr/>
          <p:nvPr/>
        </p:nvPicPr>
        <p:blipFill>
          <a:blip r:embed="rId3"/>
          <a:srcRect/>
          <a:stretch>
            <a:fillRect/>
          </a:stretch>
        </p:blipFill>
        <p:spPr bwMode="auto">
          <a:xfrm>
            <a:off x="990600" y="2133599"/>
            <a:ext cx="6326505" cy="1856791"/>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57130"/>
          </a:xfrm>
        </p:spPr>
        <p:txBody>
          <a:bodyPr/>
          <a:lstStyle/>
          <a:p>
            <a:r>
              <a:rPr lang="en-US" sz="24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 Quản trị số liệu kế toán và khai báo một số tuỳ chọn màn hình nhập chứng từ </a:t>
            </a:r>
            <a:endParaRPr lang="en-US" sz="2400" dirty="0"/>
          </a:p>
        </p:txBody>
      </p:sp>
      <p:sp>
        <p:nvSpPr>
          <p:cNvPr id="5" name="TextBox 4"/>
          <p:cNvSpPr txBox="1"/>
          <p:nvPr/>
        </p:nvSpPr>
        <p:spPr>
          <a:xfrm>
            <a:off x="457200" y="1066800"/>
            <a:ext cx="6400800" cy="430887"/>
          </a:xfrm>
          <a:prstGeom prst="rect">
            <a:avLst/>
          </a:prstGeom>
          <a:noFill/>
        </p:spPr>
        <p:txBody>
          <a:bodyPr wrap="square" rtlCol="0">
            <a:spAutoFit/>
          </a:bodyPr>
          <a:lstStyle/>
          <a:p>
            <a:pPr>
              <a:spcBef>
                <a:spcPts val="1200"/>
              </a:spcBef>
            </a:pPr>
            <a:r>
              <a:rPr lang="en-US" sz="2200" b="0" smtClean="0">
                <a:ln>
                  <a:prstDash val="solid"/>
                </a:ln>
                <a:solidFill>
                  <a:srgbClr val="002060"/>
                </a:solidFill>
                <a:latin typeface="Arial" pitchFamily="34" charset="0"/>
                <a:ea typeface="+mj-ea"/>
              </a:rPr>
              <a:t>4.2.</a:t>
            </a:r>
            <a:r>
              <a:rPr lang="en-US" sz="2200" b="0" smtClean="0">
                <a:ln>
                  <a:prstDash val="solid"/>
                </a:ln>
                <a:solidFill>
                  <a:srgbClr val="002060"/>
                </a:solidFill>
                <a:latin typeface="Arial" pitchFamily="34" charset="0"/>
                <a:ea typeface="+mj-ea"/>
              </a:rPr>
              <a:t>Khoá số liệu theo màn hình</a:t>
            </a:r>
            <a:endParaRPr lang="en-US" sz="2200" dirty="0" smtClean="0">
              <a:solidFill>
                <a:schemeClr val="bg1"/>
              </a:solidFill>
              <a:latin typeface="Microsoft Sans Serif" pitchFamily="34" charset="0"/>
              <a:cs typeface="Microsoft Sans Serif" pitchFamily="34" charset="0"/>
            </a:endParaRPr>
          </a:p>
        </p:txBody>
      </p:sp>
      <p:pic>
        <p:nvPicPr>
          <p:cNvPr id="6" name="Picture 5"/>
          <p:cNvPicPr/>
          <p:nvPr/>
        </p:nvPicPr>
        <p:blipFill>
          <a:blip r:embed="rId3"/>
          <a:srcRect/>
          <a:stretch>
            <a:fillRect/>
          </a:stretch>
        </p:blipFill>
        <p:spPr bwMode="auto">
          <a:xfrm>
            <a:off x="762000" y="2133600"/>
            <a:ext cx="6934200" cy="25908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57130"/>
          </a:xfrm>
        </p:spPr>
        <p:txBody>
          <a:bodyPr/>
          <a:lstStyle/>
          <a:p>
            <a:r>
              <a:rPr lang="en-US" sz="24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 Quản trị số liệu kế toán và khai báo một số tuỳ chọn màn hình nhập chứng từ </a:t>
            </a:r>
            <a:endParaRPr lang="en-US" sz="2400" dirty="0"/>
          </a:p>
        </p:txBody>
      </p:sp>
      <p:sp>
        <p:nvSpPr>
          <p:cNvPr id="5" name="TextBox 4"/>
          <p:cNvSpPr txBox="1"/>
          <p:nvPr/>
        </p:nvSpPr>
        <p:spPr>
          <a:xfrm>
            <a:off x="838200" y="1219200"/>
            <a:ext cx="6477000" cy="430887"/>
          </a:xfrm>
          <a:prstGeom prst="rect">
            <a:avLst/>
          </a:prstGeom>
          <a:noFill/>
        </p:spPr>
        <p:txBody>
          <a:bodyPr wrap="square" rtlCol="0">
            <a:spAutoFit/>
          </a:bodyPr>
          <a:lstStyle/>
          <a:p>
            <a:pPr>
              <a:spcBef>
                <a:spcPts val="1200"/>
              </a:spcBef>
            </a:pPr>
            <a:r>
              <a:rPr lang="en-US" sz="2200" b="0" smtClean="0">
                <a:solidFill>
                  <a:schemeClr val="bg1"/>
                </a:solidFill>
                <a:latin typeface="Arial" pitchFamily="34" charset="0"/>
              </a:rPr>
              <a:t>4</a:t>
            </a:r>
            <a:r>
              <a:rPr lang="en-US" sz="2200" b="0" smtClean="0">
                <a:solidFill>
                  <a:schemeClr val="bg1"/>
                </a:solidFill>
                <a:latin typeface="Arial" pitchFamily="34" charset="0"/>
              </a:rPr>
              <a:t>.3.Khai báo các màn hình nhập C.từ</a:t>
            </a:r>
            <a:endParaRPr lang="en-US" sz="2200" b="0" dirty="0" smtClean="0">
              <a:solidFill>
                <a:schemeClr val="bg1"/>
              </a:solidFill>
              <a:latin typeface="Arial" pitchFamily="34" charset="0"/>
            </a:endParaRPr>
          </a:p>
        </p:txBody>
      </p:sp>
      <p:pic>
        <p:nvPicPr>
          <p:cNvPr id="7" name="Picture 6"/>
          <p:cNvPicPr/>
          <p:nvPr/>
        </p:nvPicPr>
        <p:blipFill>
          <a:blip r:embed="rId3"/>
          <a:srcRect/>
          <a:stretch>
            <a:fillRect/>
          </a:stretch>
        </p:blipFill>
        <p:spPr bwMode="auto">
          <a:xfrm>
            <a:off x="1143000" y="1752600"/>
            <a:ext cx="6477000" cy="3876676"/>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57130"/>
          </a:xfrm>
        </p:spPr>
        <p:txBody>
          <a:bodyPr/>
          <a:lstStyle/>
          <a:p>
            <a:r>
              <a:rPr lang="en-US" sz="2400"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4. Quản trị số liệu kế toán và khai báo một số tuỳ chọn màn hình nhập chứng từ </a:t>
            </a:r>
            <a:endParaRPr lang="en-US" sz="2400" dirty="0"/>
          </a:p>
        </p:txBody>
      </p:sp>
      <p:sp>
        <p:nvSpPr>
          <p:cNvPr id="5" name="TextBox 4"/>
          <p:cNvSpPr txBox="1"/>
          <p:nvPr/>
        </p:nvSpPr>
        <p:spPr>
          <a:xfrm>
            <a:off x="838200" y="1219200"/>
            <a:ext cx="6477000" cy="523220"/>
          </a:xfrm>
          <a:prstGeom prst="rect">
            <a:avLst/>
          </a:prstGeom>
          <a:noFill/>
        </p:spPr>
        <p:txBody>
          <a:bodyPr wrap="square" rtlCol="0">
            <a:spAutoFit/>
          </a:bodyPr>
          <a:lstStyle/>
          <a:p>
            <a:pPr>
              <a:spcBef>
                <a:spcPts val="1200"/>
              </a:spcBef>
            </a:pPr>
            <a:r>
              <a:rPr lang="en-US" sz="2200" b="0" smtClean="0">
                <a:solidFill>
                  <a:schemeClr val="bg1"/>
                </a:solidFill>
                <a:latin typeface="Arial" pitchFamily="34" charset="0"/>
              </a:rPr>
              <a:t>4</a:t>
            </a:r>
            <a:r>
              <a:rPr lang="en-US" sz="2200" b="0" smtClean="0">
                <a:solidFill>
                  <a:schemeClr val="bg1"/>
                </a:solidFill>
                <a:latin typeface="Arial" pitchFamily="34" charset="0"/>
              </a:rPr>
              <a:t>.3.Khai báo các màn hình nhập C.từ (tab khác</a:t>
            </a:r>
            <a:r>
              <a:rPr lang="en-US" sz="2800" b="0" smtClean="0">
                <a:solidFill>
                  <a:schemeClr val="bg1"/>
                </a:solidFill>
                <a:latin typeface="Arial" pitchFamily="34" charset="0"/>
              </a:rPr>
              <a:t>)</a:t>
            </a:r>
            <a:endParaRPr lang="en-US" sz="2800" b="0" dirty="0" smtClean="0">
              <a:solidFill>
                <a:schemeClr val="bg1"/>
              </a:solidFill>
              <a:latin typeface="Arial" pitchFamily="34" charset="0"/>
            </a:endParaRPr>
          </a:p>
        </p:txBody>
      </p:sp>
      <p:pic>
        <p:nvPicPr>
          <p:cNvPr id="6" name="Picture 5"/>
          <p:cNvPicPr/>
          <p:nvPr/>
        </p:nvPicPr>
        <p:blipFill>
          <a:blip r:embed="rId3"/>
          <a:srcRect/>
          <a:stretch>
            <a:fillRect/>
          </a:stretch>
        </p:blipFill>
        <p:spPr bwMode="auto">
          <a:xfrm>
            <a:off x="990600" y="1828800"/>
            <a:ext cx="6781800" cy="38100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50197734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52400"/>
            <a:ext cx="8915400" cy="590931"/>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style>
          <a:lnRef idx="1">
            <a:schemeClr val="accent1"/>
          </a:lnRef>
          <a:fillRef idx="3">
            <a:schemeClr val="accent1"/>
          </a:fillRef>
          <a:effectRef idx="2">
            <a:schemeClr val="accent1"/>
          </a:effectRef>
          <a:fontRef idx="minor">
            <a:schemeClr val="lt1"/>
          </a:fontRef>
        </p:style>
        <p:txBody>
          <a:bodyPr/>
          <a:lstStyle/>
          <a:p>
            <a:pPr>
              <a:defRPr/>
            </a:pPr>
            <a:r>
              <a:rPr lang="en-US" sz="3600"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Nội</a:t>
            </a:r>
            <a:r>
              <a:rPr lang="en-US" sz="3600"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dung</a:t>
            </a:r>
          </a:p>
        </p:txBody>
      </p:sp>
      <p:sp>
        <p:nvSpPr>
          <p:cNvPr id="2" name="Rectangle 1"/>
          <p:cNvSpPr/>
          <p:nvPr/>
        </p:nvSpPr>
        <p:spPr>
          <a:xfrm>
            <a:off x="533400" y="1143000"/>
            <a:ext cx="8001000" cy="3016210"/>
          </a:xfrm>
          <a:prstGeom prst="rect">
            <a:avLst/>
          </a:prstGeom>
        </p:spPr>
        <p:txBody>
          <a:bodyPr wrap="square">
            <a:spAutoFit/>
          </a:bodyPr>
          <a:lstStyle/>
          <a:p>
            <a:pPr marL="342900" lvl="0" indent="-548640">
              <a:spcBef>
                <a:spcPts val="1200"/>
              </a:spcBef>
              <a:buFont typeface="+mj-lt"/>
              <a:buAutoNum type="arabicPeriod"/>
            </a:pPr>
            <a:r>
              <a:rPr lang="en-US" sz="3200" smtClean="0">
                <a:solidFill>
                  <a:srgbClr val="002060"/>
                </a:solidFill>
                <a:latin typeface="Microsoft Sans Serif" pitchFamily="34" charset="0"/>
                <a:cs typeface="Microsoft Sans Serif" pitchFamily="34" charset="0"/>
              </a:rPr>
              <a:t>Quản lý người sử dụng</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en-US" sz="3200" smtClean="0">
                <a:solidFill>
                  <a:srgbClr val="002060"/>
                </a:solidFill>
                <a:latin typeface="Microsoft Sans Serif" pitchFamily="34" charset="0"/>
                <a:cs typeface="Microsoft Sans Serif" pitchFamily="34" charset="0"/>
              </a:rPr>
              <a:t>Các khai báo ban đầu</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en-US" sz="3200" smtClean="0">
                <a:solidFill>
                  <a:srgbClr val="002060"/>
                </a:solidFill>
                <a:latin typeface="Microsoft Sans Serif" pitchFamily="34" charset="0"/>
                <a:cs typeface="Microsoft Sans Serif" pitchFamily="34" charset="0"/>
              </a:rPr>
              <a:t>Khai báo các danh mục dùng chung</a:t>
            </a:r>
            <a:endParaRPr lang="en-US" sz="3200" dirty="0" smtClean="0">
              <a:solidFill>
                <a:srgbClr val="002060"/>
              </a:solidFill>
              <a:latin typeface="Microsoft Sans Serif" pitchFamily="34" charset="0"/>
              <a:cs typeface="Microsoft Sans Serif" pitchFamily="34" charset="0"/>
            </a:endParaRPr>
          </a:p>
          <a:p>
            <a:pPr marL="342900" lvl="0" indent="-548640">
              <a:spcBef>
                <a:spcPts val="1200"/>
              </a:spcBef>
              <a:buFont typeface="+mj-lt"/>
              <a:buAutoNum type="arabicPeriod"/>
            </a:pPr>
            <a:r>
              <a:rPr lang="en-US" sz="3200" smtClean="0">
                <a:solidFill>
                  <a:srgbClr val="002060"/>
                </a:solidFill>
                <a:latin typeface="Microsoft Sans Serif" pitchFamily="34" charset="0"/>
                <a:cs typeface="Microsoft Sans Serif" pitchFamily="34" charset="0"/>
              </a:rPr>
              <a:t>Quản trị số liệu kế toán và khai báo một số tuỳ chọn màn hình nhập chứng từ.</a:t>
            </a:r>
            <a:endParaRPr lang="en-US" sz="3200" dirty="0">
              <a:solidFill>
                <a:srgbClr val="002060"/>
              </a:solidFill>
              <a:latin typeface="Microsoft Sans Serif" pitchFamily="34" charset="0"/>
              <a:cs typeface="Microsoft Sans Serif" pitchFamily="34" charset="0"/>
            </a:endParaRPr>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2316163"/>
            <a:ext cx="8077200" cy="585787"/>
          </a:xfrm>
        </p:spPr>
        <p:txBody>
          <a:bodyPr/>
          <a:lstStyle/>
          <a:p>
            <a:pPr algn="ctr"/>
            <a:r>
              <a:rPr lang="en-US" kern="120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Xin</a:t>
            </a:r>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cám</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ơn đã lắng nghe bài giảng!</a:t>
            </a:r>
            <a:endPar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extLst>
      <p:ext uri="{BB962C8B-B14F-4D97-AF65-F5344CB8AC3E}">
        <p14:creationId xmlns="" xmlns:p14="http://schemas.microsoft.com/office/powerpoint/2010/main" val="224506446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Quản lý người sử dung</a:t>
            </a:r>
            <a:endParaRPr lang="en-US" dirty="0"/>
          </a:p>
        </p:txBody>
      </p:sp>
      <p:sp>
        <p:nvSpPr>
          <p:cNvPr id="6"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1.1</a:t>
            </a:r>
            <a:r>
              <a:rPr lang="en-US" sz="2800" smtClean="0">
                <a:solidFill>
                  <a:srgbClr val="002060"/>
                </a:solidFill>
                <a:effectLst/>
                <a:latin typeface="Arial" pitchFamily="34" charset="0"/>
                <a:cs typeface="Arial" pitchFamily="34" charset="0"/>
              </a:rPr>
              <a:t>. </a:t>
            </a:r>
            <a:r>
              <a:rPr lang="en-US" sz="2800" smtClean="0">
                <a:solidFill>
                  <a:srgbClr val="002060"/>
                </a:solidFill>
                <a:effectLst/>
                <a:latin typeface="Arial" pitchFamily="34" charset="0"/>
                <a:cs typeface="Arial" pitchFamily="34" charset="0"/>
              </a:rPr>
              <a:t>Khai báo người sử dụng</a:t>
            </a:r>
            <a:endParaRPr lang="en-US" sz="2800" dirty="0">
              <a:solidFill>
                <a:srgbClr val="002060"/>
              </a:solidFill>
              <a:effectLst/>
              <a:latin typeface="Arial" pitchFamily="34" charset="0"/>
              <a:cs typeface="Arial" pitchFamily="34" charset="0"/>
            </a:endParaRPr>
          </a:p>
        </p:txBody>
      </p:sp>
      <p:pic>
        <p:nvPicPr>
          <p:cNvPr id="5" name="Picture 4"/>
          <p:cNvPicPr/>
          <p:nvPr/>
        </p:nvPicPr>
        <p:blipFill>
          <a:blip r:embed="rId3"/>
          <a:srcRect/>
          <a:stretch>
            <a:fillRect/>
          </a:stretch>
        </p:blipFill>
        <p:spPr bwMode="auto">
          <a:xfrm>
            <a:off x="1828800" y="1714500"/>
            <a:ext cx="5486400" cy="34290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2991048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Quản lý người sử dụng</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1.2</a:t>
            </a:r>
            <a:r>
              <a:rPr lang="en-US" sz="2800" smtClean="0">
                <a:solidFill>
                  <a:srgbClr val="002060"/>
                </a:solidFill>
                <a:effectLst/>
                <a:latin typeface="Arial" pitchFamily="34" charset="0"/>
                <a:cs typeface="Arial" pitchFamily="34" charset="0"/>
              </a:rPr>
              <a:t>. </a:t>
            </a:r>
            <a:r>
              <a:rPr lang="en-US" sz="2800" smtClean="0">
                <a:solidFill>
                  <a:srgbClr val="002060"/>
                </a:solidFill>
                <a:effectLst/>
                <a:latin typeface="Arial" pitchFamily="34" charset="0"/>
                <a:cs typeface="Arial" pitchFamily="34" charset="0"/>
              </a:rPr>
              <a:t>Phân quyền truy cập</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905000" y="1524000"/>
            <a:ext cx="5490210" cy="45339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282861835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1</a:t>
            </a:r>
            <a:r>
              <a:rPr lang="en-US" kern="120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Quản lý người sử dụng</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1.3. Phân quyền theo đơn vị cơ sở</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371600" y="1828800"/>
            <a:ext cx="6248400" cy="3428999"/>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282861835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Các khai báo ban đầu</a:t>
            </a:r>
            <a:endParaRPr lang="en-US" dirty="0"/>
          </a:p>
        </p:txBody>
      </p:sp>
      <p:sp>
        <p:nvSpPr>
          <p:cNvPr id="5" name="Title 1"/>
          <p:cNvSpPr txBox="1">
            <a:spLocks/>
          </p:cNvSpPr>
          <p:nvPr/>
        </p:nvSpPr>
        <p:spPr bwMode="auto">
          <a:xfrm>
            <a:off x="152400" y="990600"/>
            <a:ext cx="8382000" cy="166199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marL="971550" lvl="1" indent="-514350">
              <a:spcBef>
                <a:spcPts val="1200"/>
              </a:spcBef>
              <a:buAutoNum type="arabicPeriod"/>
              <a:defRPr/>
            </a:pPr>
            <a:r>
              <a:rPr lang="en-US" sz="2000" smtClean="0">
                <a:solidFill>
                  <a:srgbClr val="002060"/>
                </a:solidFill>
                <a:effectLst/>
                <a:latin typeface="Arial" pitchFamily="34" charset="0"/>
              </a:rPr>
              <a:t>Khai báo ngày bắt đầu năm tài chính</a:t>
            </a:r>
            <a:endParaRPr lang="en-US" sz="2000" dirty="0" smtClean="0">
              <a:solidFill>
                <a:srgbClr val="002060"/>
              </a:solidFill>
              <a:effectLst/>
              <a:latin typeface="Arial" pitchFamily="34" charset="0"/>
            </a:endParaRPr>
          </a:p>
          <a:p>
            <a:pPr marL="971550" lvl="1" indent="-514350">
              <a:spcBef>
                <a:spcPts val="1200"/>
              </a:spcBef>
              <a:buAutoNum type="arabicPeriod"/>
              <a:defRPr/>
            </a:pPr>
            <a:r>
              <a:rPr lang="en-US" sz="2000" smtClean="0">
                <a:solidFill>
                  <a:srgbClr val="002060"/>
                </a:solidFill>
                <a:effectLst/>
                <a:latin typeface="Arial" pitchFamily="34" charset="0"/>
              </a:rPr>
              <a:t>Khai báo ngày bắt đầu nhập liệu (kỳ nhập liệu)</a:t>
            </a:r>
          </a:p>
          <a:p>
            <a:pPr marL="971550" lvl="1" indent="-514350">
              <a:spcBef>
                <a:spcPts val="1200"/>
              </a:spcBef>
              <a:buAutoNum type="arabicPeriod"/>
              <a:defRPr/>
            </a:pPr>
            <a:r>
              <a:rPr lang="en-US" sz="2000" smtClean="0">
                <a:solidFill>
                  <a:srgbClr val="002060"/>
                </a:solidFill>
                <a:effectLst/>
                <a:latin typeface="Arial" pitchFamily="34" charset="0"/>
              </a:rPr>
              <a:t>Khai báo các thông tin chung về doanh nghiệp</a:t>
            </a:r>
          </a:p>
          <a:p>
            <a:pPr marL="971550" lvl="1" indent="-514350">
              <a:spcBef>
                <a:spcPts val="1200"/>
              </a:spcBef>
              <a:buAutoNum type="arabicPeriod"/>
              <a:defRPr/>
            </a:pPr>
            <a:r>
              <a:rPr lang="en-US" sz="2000" smtClean="0">
                <a:solidFill>
                  <a:srgbClr val="002060"/>
                </a:solidFill>
                <a:effectLst/>
                <a:latin typeface="Arial" pitchFamily="34" charset="0"/>
              </a:rPr>
              <a:t>Khai báo các tham số hệ thống</a:t>
            </a:r>
            <a:endParaRPr lang="en-US" sz="2000" dirty="0" smtClean="0">
              <a:solidFill>
                <a:srgbClr val="002060"/>
              </a:solidFill>
              <a:effectLst/>
              <a:latin typeface="Arial" pitchFamily="34" charset="0"/>
            </a:endParaRPr>
          </a:p>
        </p:txBody>
      </p:sp>
    </p:spTree>
    <p:extLst>
      <p:ext uri="{BB962C8B-B14F-4D97-AF65-F5344CB8AC3E}">
        <p14:creationId xmlns="" xmlns:p14="http://schemas.microsoft.com/office/powerpoint/2010/main" val="225161918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Các khai báo ban đầu</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dirty="0" smtClean="0">
                <a:solidFill>
                  <a:srgbClr val="002060"/>
                </a:solidFill>
                <a:effectLst/>
                <a:latin typeface="Arial" pitchFamily="34" charset="0"/>
                <a:cs typeface="Arial" pitchFamily="34" charset="0"/>
              </a:rPr>
              <a:t>2.1</a:t>
            </a:r>
            <a:r>
              <a:rPr lang="en-US" sz="2800" smtClean="0">
                <a:solidFill>
                  <a:srgbClr val="002060"/>
                </a:solidFill>
                <a:effectLst/>
                <a:latin typeface="Arial" pitchFamily="34" charset="0"/>
                <a:cs typeface="Arial" pitchFamily="34" charset="0"/>
              </a:rPr>
              <a:t>. </a:t>
            </a:r>
            <a:r>
              <a:rPr lang="en-US" sz="2800" smtClean="0">
                <a:solidFill>
                  <a:srgbClr val="002060"/>
                </a:solidFill>
                <a:effectLst/>
                <a:latin typeface="Arial" pitchFamily="34" charset="0"/>
                <a:cs typeface="Arial" pitchFamily="34" charset="0"/>
              </a:rPr>
              <a:t>Khai báo ngày bắt đầu năm tài chính</a:t>
            </a:r>
            <a:endParaRPr lang="en-US" sz="2800" dirty="0">
              <a:solidFill>
                <a:srgbClr val="002060"/>
              </a:solidFill>
              <a:effectLst/>
              <a:latin typeface="Arial" pitchFamily="34" charset="0"/>
              <a:cs typeface="Arial" pitchFamily="34" charset="0"/>
            </a:endParaRPr>
          </a:p>
        </p:txBody>
      </p:sp>
      <p:pic>
        <p:nvPicPr>
          <p:cNvPr id="7" name="Picture 6"/>
          <p:cNvPicPr/>
          <p:nvPr/>
        </p:nvPicPr>
        <p:blipFill>
          <a:blip r:embed="rId3"/>
          <a:srcRect/>
          <a:stretch>
            <a:fillRect/>
          </a:stretch>
        </p:blipFill>
        <p:spPr bwMode="auto">
          <a:xfrm>
            <a:off x="1143000" y="2667000"/>
            <a:ext cx="6248400" cy="1943100"/>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0467333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Các khai báo ban đầu</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2.2. Khai báo ngày bắt đầu nhập liệu (kỳ mở sổ)</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143000" y="2667000"/>
            <a:ext cx="6553200" cy="2057399"/>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31789822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590931"/>
          </a:xfrm>
        </p:spPr>
        <p:txBody>
          <a:bodyPr/>
          <a:lstStyle/>
          <a:p>
            <a:r>
              <a:rPr lang="en-US" kern="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2</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t>
            </a:r>
            <a:r>
              <a:rPr lang="en-US" kern="120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Các khai báo ban đầu</a:t>
            </a:r>
            <a:endParaRPr lang="en-US" dirty="0"/>
          </a:p>
        </p:txBody>
      </p:sp>
      <p:sp>
        <p:nvSpPr>
          <p:cNvPr id="5" name="Title 1"/>
          <p:cNvSpPr txBox="1">
            <a:spLocks/>
          </p:cNvSpPr>
          <p:nvPr/>
        </p:nvSpPr>
        <p:spPr bwMode="auto">
          <a:xfrm>
            <a:off x="152400" y="990600"/>
            <a:ext cx="8382000" cy="4801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17961" dir="2700000" algn="ctr" rotWithShape="0">
                    <a:schemeClr val="bg2">
                      <a:alpha val="74001"/>
                    </a:schemeClr>
                  </a:outerShdw>
                </a:effectLst>
              </a14:hiddenEffects>
            </a:ext>
          </a:extLst>
        </p:spPr>
        <p:txBody>
          <a:bodyPr vert="horz" wrap="square" lIns="91440" tIns="45720" rIns="91440" bIns="45720" numCol="1" anchor="t" anchorCtr="0" compatLnSpc="1">
            <a:prstTxWarp prst="textNoShape">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lvl1pPr algn="l" rtl="0" fontAlgn="base">
              <a:lnSpc>
                <a:spcPct val="90000"/>
              </a:lnSpc>
              <a:spcBef>
                <a:spcPct val="0"/>
              </a:spcBef>
              <a:spcAft>
                <a:spcPct val="0"/>
              </a:spcAft>
              <a:defRPr sz="4000" b="1">
                <a:ln>
                  <a:prstDash val="solid"/>
                </a:ln>
                <a:solidFill>
                  <a:schemeClr val="tx1"/>
                </a:solidFill>
                <a:effectLst>
                  <a:outerShdw blurRad="88000" dist="50800" dir="5040000" algn="tl">
                    <a:schemeClr val="accent4">
                      <a:tint val="80000"/>
                      <a:satMod val="250000"/>
                      <a:alpha val="45000"/>
                    </a:schemeClr>
                  </a:outerShdw>
                </a:effectLst>
                <a:latin typeface="Cambria" pitchFamily="18" charset="0"/>
                <a:ea typeface="+mj-ea"/>
                <a:cs typeface="+mj-cs"/>
              </a:defRPr>
            </a:lvl1pPr>
            <a:lvl2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2pPr>
            <a:lvl3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3pPr>
            <a:lvl4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4pPr>
            <a:lvl5pPr algn="l" rtl="0" fontAlgn="base">
              <a:lnSpc>
                <a:spcPct val="90000"/>
              </a:lnSpc>
              <a:spcBef>
                <a:spcPct val="0"/>
              </a:spcBef>
              <a:spcAft>
                <a:spcPct val="0"/>
              </a:spcAft>
              <a:defRPr sz="4000" b="1">
                <a:solidFill>
                  <a:schemeClr val="tx1"/>
                </a:solidFill>
                <a:effectLst>
                  <a:outerShdw blurRad="38100" dist="38100" dir="2700000" algn="tl">
                    <a:srgbClr val="000000"/>
                  </a:outerShdw>
                </a:effectLst>
                <a:latin typeface="Cambria" pitchFamily="18" charset="0"/>
              </a:defRPr>
            </a:lvl5pPr>
            <a:lvl6pPr marL="4572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6pPr>
            <a:lvl7pPr marL="9144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7pPr>
            <a:lvl8pPr marL="13716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8pPr>
            <a:lvl9pPr marL="1828800" algn="l" rtl="0" eaLnBrk="1" fontAlgn="base" hangingPunct="1">
              <a:lnSpc>
                <a:spcPct val="90000"/>
              </a:lnSpc>
              <a:spcBef>
                <a:spcPct val="0"/>
              </a:spcBef>
              <a:spcAft>
                <a:spcPct val="0"/>
              </a:spcAft>
              <a:defRPr sz="3600">
                <a:solidFill>
                  <a:schemeClr val="tx2"/>
                </a:solidFill>
                <a:effectLst>
                  <a:outerShdw blurRad="38100" dist="38100" dir="2700000" algn="tl">
                    <a:srgbClr val="000000"/>
                  </a:outerShdw>
                </a:effectLst>
                <a:latin typeface="Segoe Semibold" pitchFamily="34" charset="0"/>
              </a:defRPr>
            </a:lvl9pPr>
          </a:lstStyle>
          <a:p>
            <a:pPr>
              <a:defRPr/>
            </a:pPr>
            <a:r>
              <a:rPr lang="en-US" sz="2800" smtClean="0">
                <a:solidFill>
                  <a:srgbClr val="002060"/>
                </a:solidFill>
                <a:effectLst/>
                <a:latin typeface="Arial" pitchFamily="34" charset="0"/>
                <a:cs typeface="Arial" pitchFamily="34" charset="0"/>
              </a:rPr>
              <a:t>2.3. Khai báo các thông tin về doanh nghiệp</a:t>
            </a:r>
            <a:endParaRPr lang="en-US" sz="2800" dirty="0">
              <a:solidFill>
                <a:srgbClr val="002060"/>
              </a:solidFill>
              <a:effectLst/>
              <a:latin typeface="Arial" pitchFamily="34" charset="0"/>
              <a:cs typeface="Arial" pitchFamily="34" charset="0"/>
            </a:endParaRPr>
          </a:p>
        </p:txBody>
      </p:sp>
      <p:pic>
        <p:nvPicPr>
          <p:cNvPr id="6" name="Picture 5"/>
          <p:cNvPicPr/>
          <p:nvPr/>
        </p:nvPicPr>
        <p:blipFill>
          <a:blip r:embed="rId3"/>
          <a:srcRect/>
          <a:stretch>
            <a:fillRect/>
          </a:stretch>
        </p:blipFill>
        <p:spPr bwMode="auto">
          <a:xfrm>
            <a:off x="1219200" y="1828801"/>
            <a:ext cx="6096000" cy="3148012"/>
          </a:xfrm>
          <a:prstGeom prst="rect">
            <a:avLst/>
          </a:prstGeom>
          <a:noFill/>
          <a:ln w="9525">
            <a:solidFill>
              <a:schemeClr val="accent1"/>
            </a:solidFill>
            <a:miter lim="800000"/>
            <a:headEnd/>
            <a:tailEnd/>
          </a:ln>
        </p:spPr>
      </p:pic>
    </p:spTree>
    <p:extLst>
      <p:ext uri="{BB962C8B-B14F-4D97-AF65-F5344CB8AC3E}">
        <p14:creationId xmlns="" xmlns:p14="http://schemas.microsoft.com/office/powerpoint/2010/main" val="18528070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eme1">
  <a:themeElements>
    <a:clrScheme name="MBS Blue - v5, Mar 2005 1">
      <a:dk1>
        <a:srgbClr val="000000"/>
      </a:dk1>
      <a:lt1>
        <a:srgbClr val="FFFFFF"/>
      </a:lt1>
      <a:dk2>
        <a:srgbClr val="30237F"/>
      </a:dk2>
      <a:lt2>
        <a:srgbClr val="FFB601"/>
      </a:lt2>
      <a:accent1>
        <a:srgbClr val="FAB286"/>
      </a:accent1>
      <a:accent2>
        <a:srgbClr val="2CB422"/>
      </a:accent2>
      <a:accent3>
        <a:srgbClr val="ADACC0"/>
      </a:accent3>
      <a:accent4>
        <a:srgbClr val="DADADA"/>
      </a:accent4>
      <a:accent5>
        <a:srgbClr val="FCD5C3"/>
      </a:accent5>
      <a:accent6>
        <a:srgbClr val="27A31E"/>
      </a:accent6>
      <a:hlink>
        <a:srgbClr val="EF6F21"/>
      </a:hlink>
      <a:folHlink>
        <a:srgbClr val="3992F3"/>
      </a:folHlink>
    </a:clrScheme>
    <a:fontScheme name="MBS Blue - v5, Mar 2005">
      <a:majorFont>
        <a:latin typeface="Segoe Semibold"/>
        <a:ea typeface=""/>
        <a:cs typeface=""/>
      </a:majorFont>
      <a:minorFont>
        <a:latin typeface="Segoe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spDef>
    <a:lnDef>
      <a:spPr bwMode="auto">
        <a:xfrm>
          <a:off x="0" y="0"/>
          <a:ext cx="1" cy="1"/>
        </a:xfrm>
        <a:custGeom>
          <a:avLst/>
          <a:gdLst/>
          <a:ahLst/>
          <a:cxnLst/>
          <a:rect l="0" t="0" r="0" b="0"/>
          <a:pathLst/>
        </a:custGeom>
        <a:gradFill rotWithShape="0">
          <a:gsLst>
            <a:gs pos="0">
              <a:schemeClr val="folHlink">
                <a:gamma/>
                <a:shade val="54118"/>
                <a:invGamma/>
              </a:schemeClr>
            </a:gs>
            <a:gs pos="50000">
              <a:schemeClr val="folHlink"/>
            </a:gs>
            <a:gs pos="100000">
              <a:schemeClr val="folHlink">
                <a:gamma/>
                <a:shade val="54118"/>
                <a:invGamma/>
              </a:schemeClr>
            </a:gs>
          </a:gsLst>
          <a:lin ang="2700000" scaled="1"/>
        </a:gradFill>
        <a:ln w="12700" cap="flat" cmpd="sng" algn="ctr">
          <a:solidFill>
            <a:schemeClr val="folHlink"/>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Segoe Semibold" pitchFamily="34" charset="0"/>
          </a:defRPr>
        </a:defPPr>
      </a:lstStyle>
    </a:lnDef>
  </a:objectDefaults>
  <a:extraClrSchemeLst>
    <a:extraClrScheme>
      <a:clrScheme name="MBS Blue - v5, Mar 2005 1">
        <a:dk1>
          <a:srgbClr val="000000"/>
        </a:dk1>
        <a:lt1>
          <a:srgbClr val="FFFFFF"/>
        </a:lt1>
        <a:dk2>
          <a:srgbClr val="30237F"/>
        </a:dk2>
        <a:lt2>
          <a:srgbClr val="FFB601"/>
        </a:lt2>
        <a:accent1>
          <a:srgbClr val="FAB286"/>
        </a:accent1>
        <a:accent2>
          <a:srgbClr val="2CB422"/>
        </a:accent2>
        <a:accent3>
          <a:srgbClr val="ADACC0"/>
        </a:accent3>
        <a:accent4>
          <a:srgbClr val="DADADA"/>
        </a:accent4>
        <a:accent5>
          <a:srgbClr val="FCD5C3"/>
        </a:accent5>
        <a:accent6>
          <a:srgbClr val="27A31E"/>
        </a:accent6>
        <a:hlink>
          <a:srgbClr val="EF6F21"/>
        </a:hlink>
        <a:folHlink>
          <a:srgbClr val="3992F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4648</TotalTime>
  <Words>973</Words>
  <Application>Microsoft Office PowerPoint</Application>
  <PresentationFormat>On-screen Show (4:3)</PresentationFormat>
  <Paragraphs>112</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Theme1</vt:lpstr>
      <vt:lpstr>Kế toán máy</vt:lpstr>
      <vt:lpstr>Nội dung</vt:lpstr>
      <vt:lpstr>1. Quản lý người sử dung</vt:lpstr>
      <vt:lpstr>1. Quản lý người sử dụng</vt:lpstr>
      <vt:lpstr>1. Quản lý người sử dụng</vt:lpstr>
      <vt:lpstr>2. Các khai báo ban đầu</vt:lpstr>
      <vt:lpstr>2. Các khai báo ban đầu</vt:lpstr>
      <vt:lpstr>2. Các khai báo ban đầu</vt:lpstr>
      <vt:lpstr>2. Các khai báo ban đầu</vt:lpstr>
      <vt:lpstr>2. Các khai báo ban đầu</vt:lpstr>
      <vt:lpstr>3. Khai báo cáo danh mục dùng chung</vt:lpstr>
      <vt:lpstr>3. Khai báo các danh mục dùng chung</vt:lpstr>
      <vt:lpstr>3. Khai báo các danh mục dùng chung</vt:lpstr>
      <vt:lpstr>3. Khai báo các danh mục dùng chung</vt:lpstr>
      <vt:lpstr>4. Quản trị số liệu kế toán và khai báo một số tuỳ chọn màn hình nhập chứng từ </vt:lpstr>
      <vt:lpstr>4. Quản trị số liệu kế toán và khai báo một số tuỳ chọn màn hình nhập chứng từ </vt:lpstr>
      <vt:lpstr>4. Quản trị số liệu kế toán và khai báo một số tuỳ chọn màn hình nhập chứng từ </vt:lpstr>
      <vt:lpstr>4. Quản trị số liệu kế toán và khai báo một số tuỳ chọn màn hình nhập chứng từ </vt:lpstr>
      <vt:lpstr>4. Quản trị số liệu kế toán và khai báo một số tuỳ chọn màn hình nhập chứng từ </vt:lpstr>
      <vt:lpstr>Xin cám ơn đã lắng nghe bài giảng!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QUYNHNV</dc:creator>
  <cp:lastModifiedBy>user</cp:lastModifiedBy>
  <cp:revision>425</cp:revision>
  <dcterms:created xsi:type="dcterms:W3CDTF">2012-02-08T08:12:13Z</dcterms:created>
  <dcterms:modified xsi:type="dcterms:W3CDTF">2013-08-17T16:12:28Z</dcterms:modified>
</cp:coreProperties>
</file>