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305" r:id="rId3"/>
    <p:sldId id="337" r:id="rId4"/>
    <p:sldId id="339" r:id="rId5"/>
    <p:sldId id="356" r:id="rId6"/>
    <p:sldId id="340" r:id="rId7"/>
    <p:sldId id="341" r:id="rId8"/>
    <p:sldId id="355" r:id="rId9"/>
    <p:sldId id="374" r:id="rId10"/>
    <p:sldId id="343" r:id="rId11"/>
    <p:sldId id="357" r:id="rId12"/>
    <p:sldId id="358" r:id="rId13"/>
    <p:sldId id="344" r:id="rId14"/>
    <p:sldId id="345" r:id="rId15"/>
    <p:sldId id="361" r:id="rId16"/>
    <p:sldId id="362" r:id="rId17"/>
    <p:sldId id="346" r:id="rId18"/>
    <p:sldId id="364" r:id="rId19"/>
    <p:sldId id="365" r:id="rId20"/>
    <p:sldId id="366" r:id="rId21"/>
    <p:sldId id="367" r:id="rId22"/>
    <p:sldId id="369" r:id="rId23"/>
    <p:sldId id="348" r:id="rId24"/>
    <p:sldId id="349" r:id="rId25"/>
    <p:sldId id="359" r:id="rId26"/>
    <p:sldId id="370" r:id="rId27"/>
    <p:sldId id="371" r:id="rId28"/>
    <p:sldId id="351" r:id="rId29"/>
    <p:sldId id="360" r:id="rId30"/>
    <p:sldId id="352" r:id="rId31"/>
    <p:sldId id="353" r:id="rId32"/>
    <p:sldId id="372" r:id="rId33"/>
    <p:sldId id="373" r:id="rId34"/>
    <p:sldId id="354" r:id="rId35"/>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Segoe Semibold"/>
        <a:ea typeface="+mn-ea"/>
        <a:cs typeface="Arial" pitchFamily="34" charset="0"/>
      </a:defRPr>
    </a:lvl1pPr>
    <a:lvl2pPr marL="457200" algn="l" rtl="0" fontAlgn="base">
      <a:spcBef>
        <a:spcPct val="0"/>
      </a:spcBef>
      <a:spcAft>
        <a:spcPct val="0"/>
      </a:spcAft>
      <a:defRPr b="1" kern="1200">
        <a:solidFill>
          <a:schemeClr val="tx1"/>
        </a:solidFill>
        <a:latin typeface="Segoe Semibold"/>
        <a:ea typeface="+mn-ea"/>
        <a:cs typeface="Arial" pitchFamily="34" charset="0"/>
      </a:defRPr>
    </a:lvl2pPr>
    <a:lvl3pPr marL="914400" algn="l" rtl="0" fontAlgn="base">
      <a:spcBef>
        <a:spcPct val="0"/>
      </a:spcBef>
      <a:spcAft>
        <a:spcPct val="0"/>
      </a:spcAft>
      <a:defRPr b="1" kern="1200">
        <a:solidFill>
          <a:schemeClr val="tx1"/>
        </a:solidFill>
        <a:latin typeface="Segoe Semibold"/>
        <a:ea typeface="+mn-ea"/>
        <a:cs typeface="Arial" pitchFamily="34" charset="0"/>
      </a:defRPr>
    </a:lvl3pPr>
    <a:lvl4pPr marL="1371600" algn="l" rtl="0" fontAlgn="base">
      <a:spcBef>
        <a:spcPct val="0"/>
      </a:spcBef>
      <a:spcAft>
        <a:spcPct val="0"/>
      </a:spcAft>
      <a:defRPr b="1" kern="1200">
        <a:solidFill>
          <a:schemeClr val="tx1"/>
        </a:solidFill>
        <a:latin typeface="Segoe Semibold"/>
        <a:ea typeface="+mn-ea"/>
        <a:cs typeface="Arial" pitchFamily="34" charset="0"/>
      </a:defRPr>
    </a:lvl4pPr>
    <a:lvl5pPr marL="1828800" algn="l" rtl="0" fontAlgn="base">
      <a:spcBef>
        <a:spcPct val="0"/>
      </a:spcBef>
      <a:spcAft>
        <a:spcPct val="0"/>
      </a:spcAft>
      <a:defRPr b="1" kern="1200">
        <a:solidFill>
          <a:schemeClr val="tx1"/>
        </a:solidFill>
        <a:latin typeface="Segoe Semibold"/>
        <a:ea typeface="+mn-ea"/>
        <a:cs typeface="Arial" pitchFamily="34" charset="0"/>
      </a:defRPr>
    </a:lvl5pPr>
    <a:lvl6pPr marL="2286000" algn="l" defTabSz="914400" rtl="0" eaLnBrk="1" latinLnBrk="0" hangingPunct="1">
      <a:defRPr b="1" kern="1200">
        <a:solidFill>
          <a:schemeClr val="tx1"/>
        </a:solidFill>
        <a:latin typeface="Segoe Semibold"/>
        <a:ea typeface="+mn-ea"/>
        <a:cs typeface="Arial" pitchFamily="34" charset="0"/>
      </a:defRPr>
    </a:lvl6pPr>
    <a:lvl7pPr marL="2743200" algn="l" defTabSz="914400" rtl="0" eaLnBrk="1" latinLnBrk="0" hangingPunct="1">
      <a:defRPr b="1" kern="1200">
        <a:solidFill>
          <a:schemeClr val="tx1"/>
        </a:solidFill>
        <a:latin typeface="Segoe Semibold"/>
        <a:ea typeface="+mn-ea"/>
        <a:cs typeface="Arial" pitchFamily="34" charset="0"/>
      </a:defRPr>
    </a:lvl7pPr>
    <a:lvl8pPr marL="3200400" algn="l" defTabSz="914400" rtl="0" eaLnBrk="1" latinLnBrk="0" hangingPunct="1">
      <a:defRPr b="1" kern="1200">
        <a:solidFill>
          <a:schemeClr val="tx1"/>
        </a:solidFill>
        <a:latin typeface="Segoe Semibold"/>
        <a:ea typeface="+mn-ea"/>
        <a:cs typeface="Arial" pitchFamily="34" charset="0"/>
      </a:defRPr>
    </a:lvl8pPr>
    <a:lvl9pPr marL="3657600" algn="l" defTabSz="914400" rtl="0" eaLnBrk="1" latinLnBrk="0" hangingPunct="1">
      <a:defRPr b="1" kern="1200">
        <a:solidFill>
          <a:schemeClr val="tx1"/>
        </a:solidFill>
        <a:latin typeface="Segoe Semibold"/>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B457B"/>
    <a:srgbClr val="777777"/>
    <a:srgbClr val="0000CC"/>
    <a:srgbClr val="000099"/>
    <a:srgbClr val="00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620" autoAdjust="0"/>
    <p:restoredTop sz="86919" autoAdjust="0"/>
  </p:normalViewPr>
  <p:slideViewPr>
    <p:cSldViewPr>
      <p:cViewPr>
        <p:scale>
          <a:sx n="97" d="100"/>
          <a:sy n="97" d="100"/>
        </p:scale>
        <p:origin x="-372" y="135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p:cViewPr varScale="1">
        <p:scale>
          <a:sx n="82" d="100"/>
          <a:sy n="82" d="100"/>
        </p:scale>
        <p:origin x="-2064"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Semibold" pitchFamily="34" charset="0"/>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atin typeface="Segoe Semibold" pitchFamily="34" charset="0"/>
                <a:cs typeface="+mn-cs"/>
              </a:defRPr>
            </a:lvl1pPr>
          </a:lstStyle>
          <a:p>
            <a:pPr>
              <a:defRPr/>
            </a:pPr>
            <a:fld id="{0B5979FC-3871-4026-8602-6742A93A5AAF}" type="datetimeFigureOut">
              <a:rPr lang="en-US"/>
              <a:pPr>
                <a:defRPr/>
              </a:pPr>
              <a:t>17/08/2013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Segoe Semibold" pitchFamily="34" charset="0"/>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atin typeface="Segoe Semibold" pitchFamily="34" charset="0"/>
                <a:cs typeface="+mn-cs"/>
              </a:defRPr>
            </a:lvl1pPr>
          </a:lstStyle>
          <a:p>
            <a:pPr>
              <a:defRPr/>
            </a:pPr>
            <a:fld id="{E52567F6-54C1-4042-9176-2A6F5E90BB0D}" type="slidenum">
              <a:rPr lang="en-US"/>
              <a:pPr>
                <a:defRPr/>
              </a:pPr>
              <a:t>‹#›</a:t>
            </a:fld>
            <a:endParaRPr lang="en-US"/>
          </a:p>
        </p:txBody>
      </p:sp>
    </p:spTree>
    <p:extLst>
      <p:ext uri="{BB962C8B-B14F-4D97-AF65-F5344CB8AC3E}">
        <p14:creationId xmlns:p14="http://schemas.microsoft.com/office/powerpoint/2010/main" xmlns="" val="34685009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Semibold" pitchFamily="34" charset="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atin typeface="Segoe Semibold" pitchFamily="34" charset="0"/>
                <a:cs typeface="+mn-cs"/>
              </a:defRPr>
            </a:lvl1pPr>
          </a:lstStyle>
          <a:p>
            <a:pPr>
              <a:defRPr/>
            </a:pPr>
            <a:fld id="{1FBFE1B5-0E3C-40E4-9124-E754D523CB4A}" type="datetimeFigureOut">
              <a:rPr lang="en-US"/>
              <a:pPr>
                <a:defRPr/>
              </a:pPr>
              <a:t>17/08/2013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Segoe Semibold" pitchFamily="34" charset="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atin typeface="Segoe Semibold" pitchFamily="34" charset="0"/>
                <a:cs typeface="+mn-cs"/>
              </a:defRPr>
            </a:lvl1pPr>
          </a:lstStyle>
          <a:p>
            <a:pPr>
              <a:defRPr/>
            </a:pPr>
            <a:fld id="{A87062C2-6B52-4E9A-B212-85026636CFD3}" type="slidenum">
              <a:rPr lang="en-US"/>
              <a:pPr>
                <a:defRPr/>
              </a:pPr>
              <a:t>‹#›</a:t>
            </a:fld>
            <a:endParaRPr lang="en-US"/>
          </a:p>
        </p:txBody>
      </p:sp>
    </p:spTree>
    <p:extLst>
      <p:ext uri="{BB962C8B-B14F-4D97-AF65-F5344CB8AC3E}">
        <p14:creationId xmlns:p14="http://schemas.microsoft.com/office/powerpoint/2010/main" xmlns="" val="302381320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1</a:t>
            </a:fld>
            <a:endParaRPr lang="en-US"/>
          </a:p>
        </p:txBody>
      </p:sp>
    </p:spTree>
    <p:extLst>
      <p:ext uri="{BB962C8B-B14F-4D97-AF65-F5344CB8AC3E}">
        <p14:creationId xmlns:p14="http://schemas.microsoft.com/office/powerpoint/2010/main" xmlns="" val="725981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11</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12</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13</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14</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mtClean="0"/>
              <a:t>Đối</a:t>
            </a:r>
            <a:r>
              <a:rPr lang="en-US" baseline="0" smtClean="0"/>
              <a:t> chiếu số liệu sổ cái trên các TK, so sánh đối chiếu với tổng hợp nhập xuất tồn (khi lọc tổng hợp nhập xuất tồn lọc theo kho hoặc theo tài khoản tương ứng </a:t>
            </a:r>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15</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16</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17</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18</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eriod"/>
              <a:tabLst/>
              <a:defRPr/>
            </a:pPr>
            <a:r>
              <a:rPr lang="en-US" smtClean="0"/>
              <a:t>Menu: hệ</a:t>
            </a:r>
            <a:r>
              <a:rPr lang="en-US" baseline="0" smtClean="0"/>
              <a:t> thống/ khai báo cáo tham số tuỳ chọn</a:t>
            </a:r>
          </a:p>
          <a:p>
            <a:pPr marL="228600" marR="0" indent="-228600" algn="l" defTabSz="914400" rtl="0" eaLnBrk="1" fontAlgn="base" latinLnBrk="0" hangingPunct="1">
              <a:lnSpc>
                <a:spcPct val="100000"/>
              </a:lnSpc>
              <a:spcBef>
                <a:spcPct val="30000"/>
              </a:spcBef>
              <a:spcAft>
                <a:spcPct val="0"/>
              </a:spcAft>
              <a:buClrTx/>
              <a:buSzTx/>
              <a:buFontTx/>
              <a:buChar char="-"/>
              <a:tabLst/>
              <a:defRPr/>
            </a:pPr>
            <a:r>
              <a:rPr lang="en-US" baseline="0" smtClean="0"/>
              <a:t>Cách tính giá TB: giá chung/ giá </a:t>
            </a:r>
            <a:r>
              <a:rPr lang="en-US" baseline="0" smtClean="0"/>
              <a:t>riêng từng kho</a:t>
            </a:r>
            <a:endParaRPr lang="en-US" baseline="0" smtClean="0"/>
          </a:p>
          <a:p>
            <a:pPr marL="228600" marR="0" indent="-228600" algn="l" defTabSz="914400" rtl="0" eaLnBrk="1" fontAlgn="base" latinLnBrk="0" hangingPunct="1">
              <a:lnSpc>
                <a:spcPct val="100000"/>
              </a:lnSpc>
              <a:spcBef>
                <a:spcPct val="30000"/>
              </a:spcBef>
              <a:spcAft>
                <a:spcPct val="0"/>
              </a:spcAft>
              <a:buClrTx/>
              <a:buSzTx/>
              <a:buFontTx/>
              <a:buChar char="-"/>
              <a:tabLst/>
              <a:defRPr/>
            </a:pPr>
            <a:r>
              <a:rPr lang="en-US" baseline="0" smtClean="0"/>
              <a:t>Tính giá TB theo nhóm kho: có/ không</a:t>
            </a:r>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19</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None/>
              <a:tabLst/>
              <a:defRPr/>
            </a:pPr>
            <a:r>
              <a:rPr lang="en-US" smtClean="0"/>
              <a:t>Tồn</a:t>
            </a:r>
            <a:r>
              <a:rPr lang="en-US" baseline="0" smtClean="0"/>
              <a:t> kho/danh mục/ danh mục kho hàng</a:t>
            </a:r>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20</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latin typeface="+mn-lt"/>
                <a:ea typeface="+mn-ea"/>
                <a:cs typeface="+mn-cs"/>
              </a:rPr>
              <a:t>Liên quan đến một số nghiệp vụ đơn giản, thường gặp trong hạch toán kế toán tồn kho CCDC (tk 153), thành phẩm (tk 155) và hàng hóa (tk 156) sẽ có sơ đồ tương tự như sơ đồ trên.</a:t>
            </a:r>
            <a:endParaRPr lang="en-US" sz="1200" kern="120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3</a:t>
            </a:fld>
            <a:endParaRPr lang="en-US"/>
          </a:p>
        </p:txBody>
      </p:sp>
    </p:spTree>
    <p:extLst>
      <p:ext uri="{BB962C8B-B14F-4D97-AF65-F5344CB8AC3E}">
        <p14:creationId xmlns:p14="http://schemas.microsoft.com/office/powerpoint/2010/main" xmlns="" val="3763983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None/>
              <a:tabLst/>
              <a:defRPr/>
            </a:pPr>
            <a:r>
              <a:rPr lang="en-US" smtClean="0"/>
              <a:t>Menu: Tồn</a:t>
            </a:r>
            <a:r>
              <a:rPr lang="en-US" baseline="0" smtClean="0"/>
              <a:t> kho/ danh mục hàng hoá vật tư</a:t>
            </a:r>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21</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None/>
              <a:tabLst/>
              <a:defRPr/>
            </a:pPr>
            <a:r>
              <a:rPr lang="en-US" baseline="0" smtClean="0"/>
              <a:t>Menu khai báo: bán hàng/ danh mục khách hàng (hoặc bán hàng/ danh mục nhà cung cấp)</a:t>
            </a:r>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22</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Menu</a:t>
            </a:r>
            <a:r>
              <a:rPr lang="en-US" smtClean="0"/>
              <a:t>:</a:t>
            </a:r>
            <a:r>
              <a:rPr lang="en-US" baseline="0" smtClean="0"/>
              <a:t> </a:t>
            </a:r>
            <a:r>
              <a:rPr lang="en-US" sz="1200" kern="1200" smtClean="0">
                <a:solidFill>
                  <a:schemeClr val="tx1"/>
                </a:solidFill>
                <a:latin typeface="+mn-lt"/>
                <a:ea typeface="+mn-ea"/>
                <a:cs typeface="+mn-cs"/>
              </a:rPr>
              <a:t>Tồn kho/ Cập nhật tồn kho đầu kỳ/ Vào tồn kho đầu kỳ</a:t>
            </a: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23</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err="1" smtClean="0"/>
              <a:t>Khi</a:t>
            </a:r>
            <a:r>
              <a:rPr lang="en-US" baseline="0" dirty="0" smtClean="0"/>
              <a:t> </a:t>
            </a:r>
            <a:r>
              <a:rPr lang="en-US" baseline="0" dirty="0" err="1" smtClean="0"/>
              <a:t>trình</a:t>
            </a:r>
            <a:r>
              <a:rPr lang="en-US" baseline="0" dirty="0" smtClean="0"/>
              <a:t> </a:t>
            </a:r>
            <a:r>
              <a:rPr lang="en-US" baseline="0" dirty="0" err="1" smtClean="0"/>
              <a:t>bày</a:t>
            </a:r>
            <a:r>
              <a:rPr lang="en-US" baseline="0" dirty="0" smtClean="0"/>
              <a:t> </a:t>
            </a:r>
            <a:r>
              <a:rPr lang="en-US" baseline="0" dirty="0" err="1" smtClean="0"/>
              <a:t>tiếp</a:t>
            </a:r>
            <a:r>
              <a:rPr lang="en-US" baseline="0" dirty="0" smtClean="0"/>
              <a:t> </a:t>
            </a:r>
            <a:r>
              <a:rPr lang="en-US" baseline="0" dirty="0" err="1" smtClean="0"/>
              <a:t>theo</a:t>
            </a:r>
            <a:r>
              <a:rPr lang="en-US" baseline="0" dirty="0" smtClean="0"/>
              <a:t> </a:t>
            </a:r>
            <a:r>
              <a:rPr lang="en-US" baseline="0" err="1" smtClean="0"/>
              <a:t>sẽ</a:t>
            </a:r>
            <a:r>
              <a:rPr lang="en-US" baseline="0" smtClean="0"/>
              <a:t> giới </a:t>
            </a:r>
            <a:r>
              <a:rPr lang="en-US" baseline="0" dirty="0" err="1" smtClean="0"/>
              <a:t>thiệu</a:t>
            </a:r>
            <a:r>
              <a:rPr lang="en-US" baseline="0" dirty="0" smtClean="0"/>
              <a:t> </a:t>
            </a:r>
            <a:r>
              <a:rPr lang="en-US" baseline="0" dirty="0" err="1" smtClean="0"/>
              <a:t>về</a:t>
            </a:r>
            <a:r>
              <a:rPr lang="en-US" baseline="0" dirty="0" smtClean="0"/>
              <a:t> </a:t>
            </a:r>
            <a:r>
              <a:rPr lang="en-US" baseline="0" err="1" smtClean="0"/>
              <a:t>phiếu</a:t>
            </a:r>
            <a:r>
              <a:rPr lang="en-US" baseline="0" smtClean="0"/>
              <a:t> nhập kho, phiếu xuất kho, phiếu xuất điều chuyển (Nói thêm về hoá đơn mua hàng bên phân hệ mua hàng, hoá đơn bán hàng bên phân hệ bán hàng)</a:t>
            </a:r>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24</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smtClean="0"/>
              <a:t>Trình </a:t>
            </a:r>
            <a:r>
              <a:rPr lang="en-US" baseline="0" dirty="0" err="1" smtClean="0"/>
              <a:t>bày</a:t>
            </a:r>
            <a:r>
              <a:rPr lang="en-US" baseline="0" dirty="0" smtClean="0"/>
              <a:t> </a:t>
            </a:r>
            <a:r>
              <a:rPr lang="en-US" baseline="0" dirty="0" err="1" smtClean="0"/>
              <a:t>nội</a:t>
            </a:r>
            <a:r>
              <a:rPr lang="en-US" baseline="0" dirty="0" smtClean="0"/>
              <a:t> dung/ý </a:t>
            </a:r>
            <a:r>
              <a:rPr lang="en-US" baseline="0" dirty="0" err="1" smtClean="0"/>
              <a:t>nghĩa</a:t>
            </a:r>
            <a:r>
              <a:rPr lang="en-US" baseline="0" dirty="0" smtClean="0"/>
              <a:t> </a:t>
            </a:r>
            <a:r>
              <a:rPr lang="en-US" baseline="0" dirty="0" err="1" smtClean="0"/>
              <a:t>của</a:t>
            </a:r>
            <a:r>
              <a:rPr lang="en-US" baseline="0" dirty="0" smtClean="0"/>
              <a:t> </a:t>
            </a:r>
            <a:r>
              <a:rPr lang="en-US" baseline="0" dirty="0" err="1" smtClean="0"/>
              <a:t>từng</a:t>
            </a:r>
            <a:r>
              <a:rPr lang="en-US" baseline="0" dirty="0" smtClean="0"/>
              <a:t> </a:t>
            </a:r>
            <a:r>
              <a:rPr lang="en-US" baseline="0" dirty="0" err="1" smtClean="0"/>
              <a:t>trường</a:t>
            </a:r>
            <a:r>
              <a:rPr lang="en-US" baseline="0" dirty="0" smtClean="0"/>
              <a:t> </a:t>
            </a:r>
            <a:r>
              <a:rPr lang="en-US" baseline="0" dirty="0" err="1" smtClean="0"/>
              <a:t>thông</a:t>
            </a:r>
            <a:r>
              <a:rPr lang="en-US" baseline="0" dirty="0" smtClean="0"/>
              <a:t> tin, </a:t>
            </a:r>
            <a:r>
              <a:rPr lang="en-US" baseline="0" dirty="0" err="1" smtClean="0"/>
              <a:t>cách</a:t>
            </a:r>
            <a:r>
              <a:rPr lang="en-US" baseline="0" dirty="0" smtClean="0"/>
              <a:t> </a:t>
            </a:r>
            <a:r>
              <a:rPr lang="en-US" baseline="0" dirty="0" err="1" smtClean="0"/>
              <a:t>nhập</a:t>
            </a:r>
            <a:r>
              <a:rPr lang="en-US" baseline="0" dirty="0" smtClean="0"/>
              <a: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err="1" smtClean="0"/>
              <a:t>Hướng</a:t>
            </a:r>
            <a:r>
              <a:rPr lang="en-US" baseline="0" dirty="0" smtClean="0"/>
              <a:t> </a:t>
            </a:r>
            <a:r>
              <a:rPr lang="en-US" baseline="0" dirty="0" err="1" smtClean="0"/>
              <a:t>dẫn</a:t>
            </a:r>
            <a:r>
              <a:rPr lang="en-US" baseline="0" dirty="0" smtClean="0"/>
              <a:t> </a:t>
            </a:r>
            <a:r>
              <a:rPr lang="en-US" baseline="0" dirty="0" err="1" smtClean="0"/>
              <a:t>các</a:t>
            </a:r>
            <a:r>
              <a:rPr lang="en-US" baseline="0" dirty="0" smtClean="0"/>
              <a:t> </a:t>
            </a:r>
            <a:r>
              <a:rPr lang="en-US" baseline="0" dirty="0" err="1" smtClean="0"/>
              <a:t>chức</a:t>
            </a:r>
            <a:r>
              <a:rPr lang="en-US" baseline="0" dirty="0" smtClean="0"/>
              <a:t> </a:t>
            </a:r>
            <a:r>
              <a:rPr lang="en-US" baseline="0" dirty="0" err="1" smtClean="0"/>
              <a:t>năng</a:t>
            </a:r>
            <a:r>
              <a:rPr lang="en-US" baseline="0" dirty="0" smtClean="0"/>
              <a:t>: </a:t>
            </a:r>
            <a:r>
              <a:rPr lang="en-US" baseline="0" dirty="0" err="1" smtClean="0"/>
              <a:t>mới</a:t>
            </a:r>
            <a:r>
              <a:rPr lang="en-US" baseline="0" dirty="0" smtClean="0"/>
              <a:t>, </a:t>
            </a:r>
            <a:r>
              <a:rPr lang="en-US" baseline="0" dirty="0" err="1" smtClean="0"/>
              <a:t>sửa</a:t>
            </a:r>
            <a:r>
              <a:rPr lang="en-US" baseline="0" dirty="0" smtClean="0"/>
              <a:t>, </a:t>
            </a:r>
            <a:r>
              <a:rPr lang="en-US" baseline="0" dirty="0" err="1" smtClean="0"/>
              <a:t>xóa</a:t>
            </a:r>
            <a:r>
              <a:rPr lang="en-US" baseline="0" dirty="0" smtClean="0"/>
              <a:t>, in, </a:t>
            </a:r>
            <a:r>
              <a:rPr lang="en-US" baseline="0" dirty="0" err="1" smtClean="0"/>
              <a:t>tìm</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25</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smtClean="0"/>
              <a:t>Trình </a:t>
            </a:r>
            <a:r>
              <a:rPr lang="en-US" baseline="0" dirty="0" err="1" smtClean="0"/>
              <a:t>bày</a:t>
            </a:r>
            <a:r>
              <a:rPr lang="en-US" baseline="0" dirty="0" smtClean="0"/>
              <a:t> </a:t>
            </a:r>
            <a:r>
              <a:rPr lang="en-US" baseline="0" dirty="0" err="1" smtClean="0"/>
              <a:t>nội</a:t>
            </a:r>
            <a:r>
              <a:rPr lang="en-US" baseline="0" dirty="0" smtClean="0"/>
              <a:t> dung/ý </a:t>
            </a:r>
            <a:r>
              <a:rPr lang="en-US" baseline="0" dirty="0" err="1" smtClean="0"/>
              <a:t>nghĩa</a:t>
            </a:r>
            <a:r>
              <a:rPr lang="en-US" baseline="0" dirty="0" smtClean="0"/>
              <a:t> </a:t>
            </a:r>
            <a:r>
              <a:rPr lang="en-US" baseline="0" dirty="0" err="1" smtClean="0"/>
              <a:t>của</a:t>
            </a:r>
            <a:r>
              <a:rPr lang="en-US" baseline="0" dirty="0" smtClean="0"/>
              <a:t> </a:t>
            </a:r>
            <a:r>
              <a:rPr lang="en-US" baseline="0" dirty="0" err="1" smtClean="0"/>
              <a:t>từng</a:t>
            </a:r>
            <a:r>
              <a:rPr lang="en-US" baseline="0" dirty="0" smtClean="0"/>
              <a:t> </a:t>
            </a:r>
            <a:r>
              <a:rPr lang="en-US" baseline="0" dirty="0" err="1" smtClean="0"/>
              <a:t>trường</a:t>
            </a:r>
            <a:r>
              <a:rPr lang="en-US" baseline="0" dirty="0" smtClean="0"/>
              <a:t> </a:t>
            </a:r>
            <a:r>
              <a:rPr lang="en-US" baseline="0" dirty="0" err="1" smtClean="0"/>
              <a:t>thông</a:t>
            </a:r>
            <a:r>
              <a:rPr lang="en-US" baseline="0" dirty="0" smtClean="0"/>
              <a:t> tin, </a:t>
            </a:r>
            <a:r>
              <a:rPr lang="en-US" baseline="0" dirty="0" err="1" smtClean="0"/>
              <a:t>cách</a:t>
            </a:r>
            <a:r>
              <a:rPr lang="en-US" baseline="0" dirty="0" smtClean="0"/>
              <a:t> </a:t>
            </a:r>
            <a:r>
              <a:rPr lang="en-US" baseline="0" dirty="0" err="1" smtClean="0"/>
              <a:t>nhập</a:t>
            </a:r>
            <a:r>
              <a:rPr lang="en-US" baseline="0" dirty="0" smtClean="0"/>
              <a: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err="1" smtClean="0"/>
              <a:t>Hướng</a:t>
            </a:r>
            <a:r>
              <a:rPr lang="en-US" baseline="0" dirty="0" smtClean="0"/>
              <a:t> </a:t>
            </a:r>
            <a:r>
              <a:rPr lang="en-US" baseline="0" dirty="0" err="1" smtClean="0"/>
              <a:t>dẫn</a:t>
            </a:r>
            <a:r>
              <a:rPr lang="en-US" baseline="0" dirty="0" smtClean="0"/>
              <a:t> </a:t>
            </a:r>
            <a:r>
              <a:rPr lang="en-US" baseline="0" dirty="0" err="1" smtClean="0"/>
              <a:t>các</a:t>
            </a:r>
            <a:r>
              <a:rPr lang="en-US" baseline="0" dirty="0" smtClean="0"/>
              <a:t> </a:t>
            </a:r>
            <a:r>
              <a:rPr lang="en-US" baseline="0" dirty="0" err="1" smtClean="0"/>
              <a:t>chức</a:t>
            </a:r>
            <a:r>
              <a:rPr lang="en-US" baseline="0" dirty="0" smtClean="0"/>
              <a:t> </a:t>
            </a:r>
            <a:r>
              <a:rPr lang="en-US" baseline="0" dirty="0" err="1" smtClean="0"/>
              <a:t>năng</a:t>
            </a:r>
            <a:r>
              <a:rPr lang="en-US" baseline="0" dirty="0" smtClean="0"/>
              <a:t>: </a:t>
            </a:r>
            <a:r>
              <a:rPr lang="en-US" baseline="0" dirty="0" err="1" smtClean="0"/>
              <a:t>mới</a:t>
            </a:r>
            <a:r>
              <a:rPr lang="en-US" baseline="0" dirty="0" smtClean="0"/>
              <a:t>, </a:t>
            </a:r>
            <a:r>
              <a:rPr lang="en-US" baseline="0" dirty="0" err="1" smtClean="0"/>
              <a:t>sửa</a:t>
            </a:r>
            <a:r>
              <a:rPr lang="en-US" baseline="0" dirty="0" smtClean="0"/>
              <a:t>, </a:t>
            </a:r>
            <a:r>
              <a:rPr lang="en-US" baseline="0" dirty="0" err="1" smtClean="0"/>
              <a:t>xóa</a:t>
            </a:r>
            <a:r>
              <a:rPr lang="en-US" baseline="0" dirty="0" smtClean="0"/>
              <a:t>, in, </a:t>
            </a:r>
            <a:r>
              <a:rPr lang="en-US" baseline="0" dirty="0" err="1" smtClean="0"/>
              <a:t>tìm</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26</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smtClean="0"/>
              <a:t>Trình bày nội dung/ý nghĩa của từng trường thông tin, cách nhập.</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smtClean="0"/>
              <a:t>Hướng dẫn các chức năng: mới, sửa, xóa, in, tìm…</a:t>
            </a:r>
            <a:endParaRPr lang="en-US"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27</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err="1" smtClean="0"/>
              <a:t>Đây</a:t>
            </a:r>
            <a:r>
              <a:rPr lang="en-US" baseline="0" dirty="0" smtClean="0"/>
              <a:t> </a:t>
            </a:r>
            <a:r>
              <a:rPr lang="en-US" baseline="0" dirty="0" err="1" smtClean="0"/>
              <a:t>chỉ</a:t>
            </a:r>
            <a:r>
              <a:rPr lang="en-US" baseline="0" dirty="0" smtClean="0"/>
              <a:t> </a:t>
            </a:r>
            <a:r>
              <a:rPr lang="en-US" baseline="0" dirty="0" err="1" smtClean="0"/>
              <a:t>là</a:t>
            </a:r>
            <a:r>
              <a:rPr lang="en-US" baseline="0" dirty="0" smtClean="0"/>
              <a:t> </a:t>
            </a:r>
            <a:r>
              <a:rPr lang="en-US" baseline="0" dirty="0" err="1" smtClean="0"/>
              <a:t>một</a:t>
            </a:r>
            <a:r>
              <a:rPr lang="en-US" baseline="0" dirty="0" smtClean="0"/>
              <a:t> </a:t>
            </a:r>
            <a:r>
              <a:rPr lang="en-US" baseline="0" dirty="0" err="1" smtClean="0"/>
              <a:t>số</a:t>
            </a:r>
            <a:r>
              <a:rPr lang="en-US" baseline="0" dirty="0" smtClean="0"/>
              <a:t> b/c </a:t>
            </a:r>
            <a:r>
              <a:rPr lang="en-US" baseline="0" dirty="0" err="1" smtClean="0"/>
              <a:t>chính</a:t>
            </a:r>
            <a:r>
              <a:rPr lang="en-US" baseline="0" dirty="0" smtClean="0"/>
              <a: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err="1" smtClean="0"/>
              <a:t>Tiếp</a:t>
            </a:r>
            <a:r>
              <a:rPr lang="en-US" baseline="0" dirty="0" smtClean="0"/>
              <a:t> </a:t>
            </a:r>
            <a:r>
              <a:rPr lang="en-US" baseline="0" dirty="0" err="1" smtClean="0"/>
              <a:t>theo</a:t>
            </a:r>
            <a:r>
              <a:rPr lang="en-US" baseline="0" dirty="0" smtClean="0"/>
              <a:t> </a:t>
            </a:r>
            <a:r>
              <a:rPr lang="en-US" baseline="0" dirty="0" err="1" smtClean="0"/>
              <a:t>chỉ</a:t>
            </a:r>
            <a:r>
              <a:rPr lang="en-US" baseline="0" dirty="0" smtClean="0"/>
              <a:t> </a:t>
            </a:r>
            <a:r>
              <a:rPr lang="en-US" baseline="0" dirty="0" err="1" smtClean="0"/>
              <a:t>giới</a:t>
            </a:r>
            <a:r>
              <a:rPr lang="en-US" baseline="0" dirty="0" smtClean="0"/>
              <a:t> </a:t>
            </a:r>
            <a:r>
              <a:rPr lang="en-US" baseline="0" dirty="0" err="1" smtClean="0"/>
              <a:t>thiệu</a:t>
            </a:r>
            <a:r>
              <a:rPr lang="en-US" baseline="0" dirty="0" smtClean="0"/>
              <a:t> </a:t>
            </a:r>
            <a:r>
              <a:rPr lang="en-US" baseline="0" dirty="0" err="1" smtClean="0"/>
              <a:t>cách</a:t>
            </a:r>
            <a:r>
              <a:rPr lang="en-US" baseline="0" dirty="0" smtClean="0"/>
              <a:t> </a:t>
            </a:r>
            <a:r>
              <a:rPr lang="en-US" baseline="0" dirty="0" err="1" smtClean="0"/>
              <a:t>lên</a:t>
            </a:r>
            <a:r>
              <a:rPr lang="en-US" baseline="0" dirty="0" smtClean="0"/>
              <a:t> </a:t>
            </a:r>
            <a:r>
              <a:rPr lang="en-US" baseline="0" err="1" smtClean="0"/>
              <a:t>cho</a:t>
            </a:r>
            <a:r>
              <a:rPr lang="en-US" baseline="0" smtClean="0"/>
              <a:t> 6 </a:t>
            </a:r>
            <a:r>
              <a:rPr lang="en-US" baseline="0" dirty="0" err="1" smtClean="0"/>
              <a:t>mẫu</a:t>
            </a:r>
            <a:r>
              <a:rPr lang="en-US" baseline="0" dirty="0" smtClean="0"/>
              <a:t> b/c.</a:t>
            </a:r>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28</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mtClean="0"/>
              <a:t>Menu: Tồn</a:t>
            </a:r>
            <a:r>
              <a:rPr lang="en-US" baseline="0" smtClean="0"/>
              <a:t> kho/ báo cáo hàng tồn kho/ thẻ kho (sổ chi tiết vật tư) </a:t>
            </a: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err="1" smtClean="0"/>
              <a:t>Nhập</a:t>
            </a:r>
            <a:r>
              <a:rPr lang="en-US" dirty="0" smtClean="0"/>
              <a:t> đ/k</a:t>
            </a:r>
            <a:r>
              <a:rPr lang="en-US" baseline="0" dirty="0" smtClean="0"/>
              <a:t> </a:t>
            </a:r>
            <a:r>
              <a:rPr lang="en-US" baseline="0" dirty="0" err="1" smtClean="0"/>
              <a:t>lọc</a:t>
            </a:r>
            <a:r>
              <a:rPr lang="en-US" dirty="0" smtClean="0"/>
              <a:t>:</a:t>
            </a:r>
          </a:p>
          <a:p>
            <a:pPr marL="0" marR="0" indent="0" algn="l" defTabSz="914400" rtl="0" eaLnBrk="1" fontAlgn="base" latinLnBrk="0" hangingPunct="1">
              <a:lnSpc>
                <a:spcPct val="100000"/>
              </a:lnSpc>
              <a:spcBef>
                <a:spcPct val="30000"/>
              </a:spcBef>
              <a:spcAft>
                <a:spcPct val="0"/>
              </a:spcAft>
              <a:buClrTx/>
              <a:buSzTx/>
              <a:buFontTx/>
              <a:buChar char="-"/>
              <a:tabLst/>
              <a:defRPr/>
            </a:pPr>
            <a:r>
              <a:rPr lang="en-US" baseline="0" smtClean="0"/>
              <a:t>Mã kho</a:t>
            </a:r>
          </a:p>
          <a:p>
            <a:pPr marL="0" marR="0" indent="0" algn="l" defTabSz="914400" rtl="0" eaLnBrk="1" fontAlgn="base" latinLnBrk="0" hangingPunct="1">
              <a:lnSpc>
                <a:spcPct val="100000"/>
              </a:lnSpc>
              <a:spcBef>
                <a:spcPct val="30000"/>
              </a:spcBef>
              <a:spcAft>
                <a:spcPct val="0"/>
              </a:spcAft>
              <a:buClrTx/>
              <a:buSzTx/>
              <a:buFontTx/>
              <a:buChar char="-"/>
              <a:tabLst/>
              <a:defRPr/>
            </a:pPr>
            <a:r>
              <a:rPr lang="en-US" baseline="0" smtClean="0"/>
              <a:t>Mã vật tư </a:t>
            </a: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smtClean="0"/>
              <a:t>- </a:t>
            </a:r>
            <a:r>
              <a:rPr lang="en-US" baseline="0" dirty="0" err="1" smtClean="0"/>
              <a:t>Từ</a:t>
            </a:r>
            <a:r>
              <a:rPr lang="en-US" baseline="0" dirty="0" smtClean="0"/>
              <a:t> </a:t>
            </a:r>
            <a:r>
              <a:rPr lang="en-US" baseline="0" dirty="0" err="1" smtClean="0"/>
              <a:t>ngày</a:t>
            </a:r>
            <a:r>
              <a:rPr lang="en-US" baseline="0" dirty="0" smtClean="0"/>
              <a:t> … </a:t>
            </a:r>
            <a:r>
              <a:rPr lang="en-US" baseline="0" dirty="0" err="1" smtClean="0"/>
              <a:t>đến</a:t>
            </a:r>
            <a:r>
              <a:rPr lang="en-US" baseline="0" dirty="0" smtClean="0"/>
              <a:t> </a:t>
            </a:r>
            <a:r>
              <a:rPr lang="en-US" baseline="0" dirty="0" err="1" smtClean="0"/>
              <a:t>ngày</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29</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mtClean="0"/>
              <a:t>Menu: Tồn</a:t>
            </a:r>
            <a:r>
              <a:rPr lang="en-US" baseline="0" smtClean="0"/>
              <a:t> kho/ báo cáo hàng nhập/ tổng hợp hàng nhập kho</a:t>
            </a: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err="1" smtClean="0"/>
              <a:t>Nhập</a:t>
            </a:r>
            <a:r>
              <a:rPr lang="en-US" dirty="0" smtClean="0"/>
              <a:t> đ/k</a:t>
            </a:r>
            <a:r>
              <a:rPr lang="en-US" baseline="0" dirty="0" smtClean="0"/>
              <a:t> </a:t>
            </a:r>
            <a:r>
              <a:rPr lang="en-US" baseline="0" dirty="0" err="1" smtClean="0"/>
              <a:t>lọc</a:t>
            </a:r>
            <a:r>
              <a:rPr lang="en-US" dirty="0" smtClean="0"/>
              <a:t>:</a:t>
            </a:r>
          </a:p>
          <a:p>
            <a:pPr marL="171450" marR="0" indent="-171450" algn="l" defTabSz="914400" rtl="0" eaLnBrk="1" fontAlgn="base" latinLnBrk="0" hangingPunct="1">
              <a:lnSpc>
                <a:spcPct val="100000"/>
              </a:lnSpc>
              <a:spcBef>
                <a:spcPct val="30000"/>
              </a:spcBef>
              <a:spcAft>
                <a:spcPct val="0"/>
              </a:spcAft>
              <a:buClrTx/>
              <a:buSzTx/>
              <a:buFontTx/>
              <a:buChar char="-"/>
              <a:tabLst/>
              <a:defRPr/>
            </a:pPr>
            <a:endParaRPr lang="en-US" baseline="0" dirty="0" smtClean="0"/>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baseline="0" dirty="0" err="1" smtClean="0"/>
              <a:t>Từ</a:t>
            </a:r>
            <a:r>
              <a:rPr lang="en-US" baseline="0" dirty="0" smtClean="0"/>
              <a:t> </a:t>
            </a:r>
            <a:r>
              <a:rPr lang="en-US" baseline="0" dirty="0" err="1" smtClean="0"/>
              <a:t>ngày</a:t>
            </a:r>
            <a:r>
              <a:rPr lang="en-US" baseline="0" dirty="0" smtClean="0"/>
              <a:t> … </a:t>
            </a:r>
            <a:r>
              <a:rPr lang="en-US" baseline="0" dirty="0" err="1" smtClean="0"/>
              <a:t>đến</a:t>
            </a:r>
            <a:r>
              <a:rPr lang="en-US" baseline="0" dirty="0" smtClean="0"/>
              <a:t> </a:t>
            </a:r>
            <a:r>
              <a:rPr lang="en-US" baseline="0" dirty="0" err="1" smtClean="0"/>
              <a:t>ngày</a:t>
            </a:r>
            <a:r>
              <a:rPr lang="en-US" baseline="0" dirty="0" smtClean="0"/>
              <a:t> …</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baseline="0" smtClean="0"/>
              <a:t>Chứng từ từ/ đến số…</a:t>
            </a:r>
            <a:endParaRPr lang="en-US" baseline="0"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30</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4</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Menu</a:t>
            </a:r>
            <a:r>
              <a:rPr lang="en-US" smtClean="0"/>
              <a:t>: Tồn</a:t>
            </a:r>
            <a:r>
              <a:rPr lang="en-US" baseline="0" smtClean="0"/>
              <a:t> kho/ báo cáo hàng xuất/ tổng hợp hàng xuất kho</a:t>
            </a: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err="1" smtClean="0"/>
              <a:t>Nhập</a:t>
            </a:r>
            <a:r>
              <a:rPr lang="en-US" dirty="0" smtClean="0"/>
              <a:t> đ/k</a:t>
            </a:r>
            <a:r>
              <a:rPr lang="en-US" baseline="0" dirty="0" smtClean="0"/>
              <a:t> </a:t>
            </a:r>
            <a:r>
              <a:rPr lang="en-US" baseline="0" dirty="0" err="1" smtClean="0"/>
              <a:t>lọc</a:t>
            </a:r>
            <a:r>
              <a:rPr lang="en-US" dirty="0" smtClean="0"/>
              <a:t>:</a:t>
            </a:r>
          </a:p>
          <a:p>
            <a:pPr marL="171450" marR="0" indent="-171450" algn="l" defTabSz="914400" rtl="0" eaLnBrk="1" fontAlgn="base" latinLnBrk="0" hangingPunct="1">
              <a:lnSpc>
                <a:spcPct val="100000"/>
              </a:lnSpc>
              <a:spcBef>
                <a:spcPct val="30000"/>
              </a:spcBef>
              <a:spcAft>
                <a:spcPct val="0"/>
              </a:spcAft>
              <a:buClrTx/>
              <a:buSzTx/>
              <a:buFontTx/>
              <a:buChar char="-"/>
              <a:tabLst/>
              <a:defRPr/>
            </a:pPr>
            <a:endParaRPr lang="en-US" baseline="0" dirty="0" smtClean="0"/>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baseline="0" dirty="0" err="1" smtClean="0"/>
              <a:t>Từ</a:t>
            </a:r>
            <a:r>
              <a:rPr lang="en-US" baseline="0" dirty="0" smtClean="0"/>
              <a:t> </a:t>
            </a:r>
            <a:r>
              <a:rPr lang="en-US" baseline="0" dirty="0" err="1" smtClean="0"/>
              <a:t>ngày</a:t>
            </a:r>
            <a:r>
              <a:rPr lang="en-US" baseline="0" dirty="0" smtClean="0"/>
              <a:t> … </a:t>
            </a:r>
            <a:r>
              <a:rPr lang="en-US" baseline="0" dirty="0" err="1" smtClean="0"/>
              <a:t>đến</a:t>
            </a:r>
            <a:r>
              <a:rPr lang="en-US" baseline="0" dirty="0" smtClean="0"/>
              <a:t> </a:t>
            </a:r>
            <a:r>
              <a:rPr lang="en-US" baseline="0" dirty="0" err="1" smtClean="0"/>
              <a:t>ngày</a:t>
            </a:r>
            <a:r>
              <a:rPr lang="en-US" baseline="0" dirty="0" smtClean="0"/>
              <a:t> …</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baseline="0" smtClean="0"/>
              <a:t>Chứng từ từ số/đến số… </a:t>
            </a:r>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31</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Menu</a:t>
            </a:r>
            <a:r>
              <a:rPr lang="en-US" smtClean="0"/>
              <a:t>: Tồn</a:t>
            </a:r>
            <a:r>
              <a:rPr lang="en-US" baseline="0" smtClean="0"/>
              <a:t> kho/ báo cáo hàng tồn kho/ tổng hợp nhập xuất tồn</a:t>
            </a: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err="1" smtClean="0"/>
              <a:t>Nhập</a:t>
            </a:r>
            <a:r>
              <a:rPr lang="en-US" dirty="0" smtClean="0"/>
              <a:t> đ/k</a:t>
            </a:r>
            <a:r>
              <a:rPr lang="en-US" baseline="0" dirty="0" smtClean="0"/>
              <a:t> </a:t>
            </a:r>
            <a:r>
              <a:rPr lang="en-US" baseline="0" dirty="0" err="1" smtClean="0"/>
              <a:t>lọc</a:t>
            </a:r>
            <a:r>
              <a:rPr lang="en-US" dirty="0" smtClean="0"/>
              <a:t>:</a:t>
            </a:r>
          </a:p>
          <a:p>
            <a:pPr marL="171450" marR="0" indent="-171450" algn="l" defTabSz="914400" rtl="0" eaLnBrk="1" fontAlgn="base" latinLnBrk="0" hangingPunct="1">
              <a:lnSpc>
                <a:spcPct val="100000"/>
              </a:lnSpc>
              <a:spcBef>
                <a:spcPct val="30000"/>
              </a:spcBef>
              <a:spcAft>
                <a:spcPct val="0"/>
              </a:spcAft>
              <a:buClrTx/>
              <a:buSzTx/>
              <a:buFontTx/>
              <a:buChar char="-"/>
              <a:tabLst/>
              <a:defRPr/>
            </a:pPr>
            <a:endParaRPr lang="en-US" baseline="0" dirty="0" smtClean="0"/>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baseline="0" dirty="0" err="1" smtClean="0"/>
              <a:t>Từ</a:t>
            </a:r>
            <a:r>
              <a:rPr lang="en-US" baseline="0" dirty="0" smtClean="0"/>
              <a:t> </a:t>
            </a:r>
            <a:r>
              <a:rPr lang="en-US" baseline="0" dirty="0" err="1" smtClean="0"/>
              <a:t>ngày</a:t>
            </a:r>
            <a:r>
              <a:rPr lang="en-US" baseline="0" dirty="0" smtClean="0"/>
              <a:t> … </a:t>
            </a:r>
            <a:r>
              <a:rPr lang="en-US" baseline="0" dirty="0" err="1" smtClean="0"/>
              <a:t>đến</a:t>
            </a:r>
            <a:r>
              <a:rPr lang="en-US" baseline="0" dirty="0" smtClean="0"/>
              <a:t> </a:t>
            </a:r>
            <a:r>
              <a:rPr lang="en-US" baseline="0" dirty="0" err="1" smtClean="0"/>
              <a:t>ngày</a:t>
            </a:r>
            <a:r>
              <a:rPr lang="en-US" baseline="0" dirty="0" smtClean="0"/>
              <a:t> …</a:t>
            </a:r>
          </a:p>
          <a:p>
            <a:pPr marL="171450" marR="0" indent="-171450" algn="l" defTabSz="914400" rtl="0" eaLnBrk="1" fontAlgn="base" latinLnBrk="0" hangingPunct="1">
              <a:lnSpc>
                <a:spcPct val="100000"/>
              </a:lnSpc>
              <a:spcBef>
                <a:spcPct val="30000"/>
              </a:spcBef>
              <a:spcAft>
                <a:spcPct val="0"/>
              </a:spcAft>
              <a:buClrTx/>
              <a:buSzTx/>
              <a:buFontTx/>
              <a:buChar char="-"/>
              <a:tabLst/>
              <a:defRPr/>
            </a:pPr>
            <a:endParaRPr lang="en-US" baseline="0" dirty="0" smtClean="0"/>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baseline="0" smtClean="0"/>
              <a:t>Mã kho</a:t>
            </a:r>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32</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Menu</a:t>
            </a:r>
            <a:r>
              <a:rPr lang="en-US" smtClean="0"/>
              <a:t>: Tồn</a:t>
            </a:r>
            <a:r>
              <a:rPr lang="en-US" baseline="0" smtClean="0"/>
              <a:t> kho/ báo cáo hàng tồn kho/ bảng giá trung bình tháng</a:t>
            </a: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err="1" smtClean="0"/>
              <a:t>Nhập</a:t>
            </a:r>
            <a:r>
              <a:rPr lang="en-US" dirty="0" smtClean="0"/>
              <a:t> đ/k</a:t>
            </a:r>
            <a:r>
              <a:rPr lang="en-US" baseline="0" dirty="0" smtClean="0"/>
              <a:t> </a:t>
            </a:r>
            <a:r>
              <a:rPr lang="en-US" baseline="0" err="1" smtClean="0"/>
              <a:t>lọc</a:t>
            </a:r>
            <a:r>
              <a:rPr lang="en-US" smtClean="0"/>
              <a:t>:</a:t>
            </a:r>
          </a:p>
          <a:p>
            <a:pPr marL="0" marR="0" indent="0" algn="l" defTabSz="914400" rtl="0" eaLnBrk="1" fontAlgn="base" latinLnBrk="0" hangingPunct="1">
              <a:lnSpc>
                <a:spcPct val="100000"/>
              </a:lnSpc>
              <a:spcBef>
                <a:spcPct val="30000"/>
              </a:spcBef>
              <a:spcAft>
                <a:spcPct val="0"/>
              </a:spcAft>
              <a:buClrTx/>
              <a:buSzTx/>
              <a:buFontTx/>
              <a:buChar char="-"/>
              <a:tabLst/>
              <a:defRPr/>
            </a:pPr>
            <a:r>
              <a:rPr lang="en-US" smtClean="0"/>
              <a:t>Tháng</a:t>
            </a:r>
            <a:r>
              <a:rPr lang="en-US" baseline="0" smtClean="0"/>
              <a:t> </a:t>
            </a:r>
          </a:p>
          <a:p>
            <a:pPr marL="0" marR="0" indent="0" algn="l" defTabSz="914400" rtl="0" eaLnBrk="1" fontAlgn="base" latinLnBrk="0" hangingPunct="1">
              <a:lnSpc>
                <a:spcPct val="100000"/>
              </a:lnSpc>
              <a:spcBef>
                <a:spcPct val="30000"/>
              </a:spcBef>
              <a:spcAft>
                <a:spcPct val="0"/>
              </a:spcAft>
              <a:buClrTx/>
              <a:buSzTx/>
              <a:buFontTx/>
              <a:buChar char="-"/>
              <a:tabLst/>
              <a:defRPr/>
            </a:pPr>
            <a:r>
              <a:rPr lang="en-US" baseline="0" smtClean="0"/>
              <a:t> Năm</a:t>
            </a:r>
          </a:p>
          <a:p>
            <a:pPr marL="0" marR="0" indent="0" algn="l" defTabSz="914400" rtl="0" eaLnBrk="1" fontAlgn="base" latinLnBrk="0" hangingPunct="1">
              <a:lnSpc>
                <a:spcPct val="100000"/>
              </a:lnSpc>
              <a:spcBef>
                <a:spcPct val="30000"/>
              </a:spcBef>
              <a:spcAft>
                <a:spcPct val="0"/>
              </a:spcAft>
              <a:buClrTx/>
              <a:buSzTx/>
              <a:buFontTx/>
              <a:buChar char="-"/>
              <a:tabLst/>
              <a:defRPr/>
            </a:pPr>
            <a:r>
              <a:rPr lang="en-US" baseline="0" smtClean="0"/>
              <a:t> Mã kho</a:t>
            </a:r>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33</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5</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6</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7</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8</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9</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err="1" smtClean="0"/>
              <a:t>Đây</a:t>
            </a:r>
            <a:r>
              <a:rPr lang="en-US" baseline="0" dirty="0" smtClean="0"/>
              <a:t> </a:t>
            </a:r>
            <a:r>
              <a:rPr lang="en-US" baseline="0" dirty="0" err="1" smtClean="0"/>
              <a:t>chỉ</a:t>
            </a:r>
            <a:r>
              <a:rPr lang="en-US" baseline="0" dirty="0" smtClean="0"/>
              <a:t> </a:t>
            </a:r>
            <a:r>
              <a:rPr lang="en-US" baseline="0" dirty="0" err="1" smtClean="0"/>
              <a:t>là</a:t>
            </a:r>
            <a:r>
              <a:rPr lang="en-US" baseline="0" dirty="0" smtClean="0"/>
              <a:t> </a:t>
            </a:r>
            <a:r>
              <a:rPr lang="en-US" baseline="0" dirty="0" err="1" smtClean="0"/>
              <a:t>một</a:t>
            </a:r>
            <a:r>
              <a:rPr lang="en-US" baseline="0" dirty="0" smtClean="0"/>
              <a:t> </a:t>
            </a:r>
            <a:r>
              <a:rPr lang="en-US" baseline="0" dirty="0" err="1" smtClean="0"/>
              <a:t>số</a:t>
            </a:r>
            <a:r>
              <a:rPr lang="en-US" baseline="0" dirty="0" smtClean="0"/>
              <a:t> </a:t>
            </a:r>
            <a:r>
              <a:rPr lang="en-US" baseline="0" dirty="0" err="1" smtClean="0"/>
              <a:t>báo</a:t>
            </a:r>
            <a:r>
              <a:rPr lang="en-US" baseline="0" dirty="0" smtClean="0"/>
              <a:t> </a:t>
            </a:r>
            <a:r>
              <a:rPr lang="en-US" baseline="0" dirty="0" err="1" smtClean="0"/>
              <a:t>cáo</a:t>
            </a:r>
            <a:r>
              <a:rPr lang="en-US" baseline="0" dirty="0" smtClean="0"/>
              <a:t> </a:t>
            </a:r>
            <a:r>
              <a:rPr lang="en-US" baseline="0" dirty="0" err="1" smtClean="0"/>
              <a:t>chính</a:t>
            </a:r>
            <a:r>
              <a:rPr lang="en-US" baseline="0" dirty="0" smtClean="0"/>
              <a:t> </a:t>
            </a:r>
            <a:r>
              <a:rPr lang="en-US" baseline="0" dirty="0" err="1" smtClean="0"/>
              <a:t>mang</a:t>
            </a:r>
            <a:r>
              <a:rPr lang="en-US" baseline="0" dirty="0" smtClean="0"/>
              <a:t> </a:t>
            </a:r>
            <a:r>
              <a:rPr lang="en-US" baseline="0" dirty="0" err="1" smtClean="0"/>
              <a:t>tính</a:t>
            </a:r>
            <a:r>
              <a:rPr lang="en-US" baseline="0" dirty="0" smtClean="0"/>
              <a:t> </a:t>
            </a:r>
            <a:r>
              <a:rPr lang="en-US" baseline="0" dirty="0" err="1" smtClean="0"/>
              <a:t>giới</a:t>
            </a:r>
            <a:r>
              <a:rPr lang="en-US" baseline="0" dirty="0" smtClean="0"/>
              <a:t> </a:t>
            </a:r>
            <a:r>
              <a:rPr lang="en-US" baseline="0" dirty="0" err="1" smtClean="0"/>
              <a:t>thiệu</a:t>
            </a:r>
            <a:r>
              <a:rPr lang="en-US" baseline="0" dirty="0" smtClean="0"/>
              <a:t>.</a:t>
            </a:r>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10</a:t>
            </a:fld>
            <a:endParaRPr lang="en-US"/>
          </a:p>
        </p:txBody>
      </p:sp>
    </p:spTree>
    <p:extLst>
      <p:ext uri="{BB962C8B-B14F-4D97-AF65-F5344CB8AC3E}">
        <p14:creationId xmlns:p14="http://schemas.microsoft.com/office/powerpoint/2010/main" xmlns="" val="3368773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685800" y="2316163"/>
            <a:ext cx="8077200" cy="585787"/>
          </a:xfrm>
          <a:extLst>
            <a:ext uri="{91240B29-F687-4F45-9708-019B960494DF}">
              <a14:hiddenLine xmlns:a14="http://schemas.microsoft.com/office/drawing/2010/main" xmlns="" w="9525" algn="ctr">
                <a:solidFill>
                  <a:schemeClr val="tx1"/>
                </a:solidFill>
                <a:miter lim="800000"/>
                <a:headEnd/>
                <a:tailEnd/>
              </a14:hiddenLine>
            </a:ext>
          </a:extLst>
        </p:spPr>
        <p:txBody>
          <a:bodyPr anchor="ctr"/>
          <a:lstStyle>
            <a:lvl1pPr>
              <a:defRPr>
                <a:solidFill>
                  <a:schemeClr val="tx1"/>
                </a:solidFill>
              </a:defRPr>
            </a:lvl1pPr>
          </a:lstStyle>
          <a:p>
            <a:pPr lvl="0"/>
            <a:r>
              <a:rPr lang="en-US" noProof="0" smtClean="0"/>
              <a:t>Click to edit Master title style</a:t>
            </a: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9725" y="228600"/>
            <a:ext cx="2101850" cy="36591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28600"/>
            <a:ext cx="6156325" cy="36591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15400" cy="590931"/>
          </a:xfrm>
        </p:spPr>
        <p:txBody>
          <a:bodyPr/>
          <a:lstStyle>
            <a:lvl1pPr>
              <a:defRPr>
                <a:solidFill>
                  <a:schemeClr val="accent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lumMod val="20000"/>
                    <a:lumOff val="80000"/>
                  </a:schemeClr>
                </a:solidFill>
              </a:defRPr>
            </a:lvl1pPr>
            <a:lvl2pPr>
              <a:defRPr>
                <a:solidFill>
                  <a:schemeClr val="tx2">
                    <a:lumMod val="20000"/>
                    <a:lumOff val="80000"/>
                  </a:schemeClr>
                </a:solidFill>
              </a:defRPr>
            </a:lvl2pPr>
            <a:lvl3pPr>
              <a:defRPr>
                <a:solidFill>
                  <a:schemeClr val="tx2">
                    <a:lumMod val="20000"/>
                    <a:lumOff val="80000"/>
                  </a:schemeClr>
                </a:solidFill>
              </a:defRPr>
            </a:lvl3pPr>
            <a:lvl4pPr>
              <a:defRPr>
                <a:solidFill>
                  <a:schemeClr val="tx2">
                    <a:lumMod val="20000"/>
                    <a:lumOff val="80000"/>
                  </a:schemeClr>
                </a:solidFill>
              </a:defRPr>
            </a:lvl4pPr>
            <a:lvl5pPr>
              <a:defRPr>
                <a:solidFill>
                  <a:schemeClr val="tx2">
                    <a:lumMod val="20000"/>
                    <a:lumOff val="8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AutoShape 5"/>
          <p:cNvSpPr>
            <a:spLocks noChangeArrowheads="1"/>
          </p:cNvSpPr>
          <p:nvPr userDrawn="1"/>
        </p:nvSpPr>
        <p:spPr bwMode="auto">
          <a:xfrm>
            <a:off x="228600" y="914400"/>
            <a:ext cx="8763000" cy="5638800"/>
          </a:xfrm>
          <a:prstGeom prst="roundRect">
            <a:avLst>
              <a:gd name="adj" fmla="val 1565"/>
            </a:avLst>
          </a:prstGeom>
          <a:solidFill>
            <a:schemeClr val="tx1"/>
          </a:solidFill>
          <a:ln w="9525" algn="ctr">
            <a:solidFill>
              <a:schemeClr val="bg2"/>
            </a:solidFill>
            <a:round/>
            <a:headEnd/>
            <a:tailEnd/>
          </a:ln>
        </p:spPr>
        <p:txBody>
          <a:bodyPr wrap="none" anchor="ctr"/>
          <a:lstStyle/>
          <a:p>
            <a:endParaRPr lang="en-US"/>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1000" y="4419600"/>
            <a:ext cx="7772400" cy="1200329"/>
          </a:xfrm>
        </p:spPr>
        <p:txBody>
          <a:bodyPr/>
          <a:lstStyle>
            <a:lvl1pPr algn="l">
              <a:defRPr sz="40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 y="2895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cap="none" spc="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defRPr>
            </a:lvl1pPr>
          </a:lstStyle>
          <a:p>
            <a:r>
              <a:rPr lang="en-US" smtClean="0"/>
              <a:t>Click to edit Master title style</a:t>
            </a:r>
            <a:endParaRPr lang="en-US"/>
          </a:p>
        </p:txBody>
      </p:sp>
      <p:sp>
        <p:nvSpPr>
          <p:cNvPr id="3" name="Content Placeholder 2"/>
          <p:cNvSpPr>
            <a:spLocks noGrp="1"/>
          </p:cNvSpPr>
          <p:nvPr>
            <p:ph sz="half" idx="1"/>
          </p:nvPr>
        </p:nvSpPr>
        <p:spPr>
          <a:xfrm>
            <a:off x="381000" y="1417638"/>
            <a:ext cx="4129088" cy="2470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2488" y="1417638"/>
            <a:ext cx="4129087" cy="2470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05800" cy="646331"/>
          </a:xfrm>
        </p:spPr>
        <p:txBody>
          <a:bodyPr/>
          <a:lstStyle>
            <a:lvl1pPr>
              <a:defRPr b="1" cap="none" spc="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810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572000" y="1535113"/>
            <a:ext cx="4114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2000" y="2174875"/>
            <a:ext cx="4114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cap="none" spc="0">
                <a:ln>
                  <a:prstDash val="solid"/>
                </a:ln>
                <a:solidFill>
                  <a:srgbClr val="00B050"/>
                </a:solidFill>
                <a:effectLst>
                  <a:outerShdw blurRad="88000" dist="50800" dir="5040000" algn="tl">
                    <a:schemeClr val="accent4">
                      <a:tint val="80000"/>
                      <a:satMod val="250000"/>
                      <a:alpha val="45000"/>
                    </a:schemeClr>
                  </a:outerShdw>
                </a:effectLst>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88769"/>
            <a:ext cx="3008313" cy="646331"/>
          </a:xfrm>
        </p:spPr>
        <p:txBody>
          <a:bodyPr anchor="b"/>
          <a:lstStyle>
            <a:lvl1pPr algn="l">
              <a:defRPr sz="2000" b="1">
                <a:solidFill>
                  <a:schemeClr val="tx1"/>
                </a:solidFill>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003366"/>
            </a:gs>
            <a:gs pos="0">
              <a:srgbClr val="0070C0"/>
            </a:gs>
            <a:gs pos="100000">
              <a:srgbClr val="0092B4"/>
            </a:gs>
            <a:gs pos="0">
              <a:srgbClr val="21A0FF"/>
            </a:gs>
            <a:gs pos="100000">
              <a:srgbClr val="117D9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228600"/>
            <a:ext cx="8382000" cy="5909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lvl="0"/>
            <a:r>
              <a:rPr lang="en-US" dirty="0" smtClean="0"/>
              <a:t>Click to edit Title Slide</a:t>
            </a:r>
          </a:p>
        </p:txBody>
      </p:sp>
      <p:sp>
        <p:nvSpPr>
          <p:cNvPr id="1027" name="Rectangle 8"/>
          <p:cNvSpPr>
            <a:spLocks noGrp="1" noChangeArrowheads="1"/>
          </p:cNvSpPr>
          <p:nvPr>
            <p:ph type="body" idx="1"/>
          </p:nvPr>
        </p:nvSpPr>
        <p:spPr bwMode="auto">
          <a:xfrm>
            <a:off x="381000" y="1417638"/>
            <a:ext cx="8410575" cy="2470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28" name="Picture 11" descr="bullet"/>
          <p:cNvPicPr>
            <a:picLocks noChangeAspect="1" noChangeArrowheads="1"/>
          </p:cNvPicPr>
          <p:nvPr/>
        </p:nvPicPr>
        <p:blipFill>
          <a:blip r:embed="rId13" cstate="print"/>
          <a:srcRect/>
          <a:stretch>
            <a:fillRect/>
          </a:stretch>
        </p:blipFill>
        <p:spPr bwMode="auto">
          <a:xfrm>
            <a:off x="9336088" y="0"/>
            <a:ext cx="241300" cy="241300"/>
          </a:xfrm>
          <a:prstGeom prst="rect">
            <a:avLst/>
          </a:prstGeom>
          <a:noFill/>
          <a:ln w="9525">
            <a:noFill/>
            <a:miter lim="800000"/>
            <a:headEnd/>
            <a:tailEnd/>
          </a:ln>
        </p:spPr>
      </p:pic>
      <p:sp>
        <p:nvSpPr>
          <p:cNvPr id="2" name="TextBox 1"/>
          <p:cNvSpPr txBox="1"/>
          <p:nvPr userDrawn="1"/>
        </p:nvSpPr>
        <p:spPr>
          <a:xfrm>
            <a:off x="152400" y="6611779"/>
            <a:ext cx="2209800" cy="246221"/>
          </a:xfrm>
          <a:prstGeom prst="rect">
            <a:avLst/>
          </a:prstGeom>
          <a:noFill/>
        </p:spPr>
        <p:txBody>
          <a:bodyPr wrap="square" rtlCol="0">
            <a:spAutoFit/>
          </a:bodyPr>
          <a:lstStyle/>
          <a:p>
            <a:r>
              <a:rPr lang="en-US" sz="1000" i="1" dirty="0" err="1" smtClean="0">
                <a:solidFill>
                  <a:srgbClr val="00B050"/>
                </a:solidFill>
                <a:latin typeface="Arial" pitchFamily="34" charset="0"/>
                <a:cs typeface="Arial" pitchFamily="34" charset="0"/>
              </a:rPr>
              <a:t>Bản</a:t>
            </a:r>
            <a:r>
              <a:rPr lang="en-US" sz="1000" i="1" baseline="0" dirty="0" smtClean="0">
                <a:solidFill>
                  <a:srgbClr val="00B050"/>
                </a:solidFill>
                <a:latin typeface="Arial" pitchFamily="34" charset="0"/>
                <a:cs typeface="Arial" pitchFamily="34" charset="0"/>
              </a:rPr>
              <a:t> </a:t>
            </a:r>
            <a:r>
              <a:rPr lang="en-US" sz="1000" i="1" baseline="0" dirty="0" err="1" smtClean="0">
                <a:solidFill>
                  <a:srgbClr val="00B050"/>
                </a:solidFill>
                <a:latin typeface="Arial" pitchFamily="34" charset="0"/>
                <a:cs typeface="Arial" pitchFamily="34" charset="0"/>
              </a:rPr>
              <a:t>quyền</a:t>
            </a:r>
            <a:r>
              <a:rPr lang="en-US" sz="1000" i="1" baseline="0" dirty="0" smtClean="0">
                <a:solidFill>
                  <a:srgbClr val="00B050"/>
                </a:solidFill>
                <a:latin typeface="Arial" pitchFamily="34" charset="0"/>
                <a:cs typeface="Arial" pitchFamily="34" charset="0"/>
              </a:rPr>
              <a:t>: </a:t>
            </a:r>
            <a:r>
              <a:rPr lang="en-US" sz="1000" i="1" baseline="0" dirty="0" err="1" smtClean="0">
                <a:solidFill>
                  <a:srgbClr val="00B050"/>
                </a:solidFill>
                <a:latin typeface="Arial" pitchFamily="34" charset="0"/>
                <a:cs typeface="Arial" pitchFamily="34" charset="0"/>
              </a:rPr>
              <a:t>Cty</a:t>
            </a:r>
            <a:r>
              <a:rPr lang="en-US" sz="1000" i="1" baseline="0" dirty="0" smtClean="0">
                <a:solidFill>
                  <a:srgbClr val="00B050"/>
                </a:solidFill>
                <a:latin typeface="Arial" pitchFamily="34" charset="0"/>
                <a:cs typeface="Arial" pitchFamily="34" charset="0"/>
              </a:rPr>
              <a:t> </a:t>
            </a:r>
            <a:r>
              <a:rPr lang="en-US" sz="1000" i="1" baseline="0" dirty="0" err="1" smtClean="0">
                <a:solidFill>
                  <a:srgbClr val="00B050"/>
                </a:solidFill>
                <a:latin typeface="Arial" pitchFamily="34" charset="0"/>
                <a:cs typeface="Arial" pitchFamily="34" charset="0"/>
              </a:rPr>
              <a:t>Phần</a:t>
            </a:r>
            <a:r>
              <a:rPr lang="en-US" sz="1000" i="1" baseline="0" dirty="0" smtClean="0">
                <a:solidFill>
                  <a:srgbClr val="00B050"/>
                </a:solidFill>
                <a:latin typeface="Arial" pitchFamily="34" charset="0"/>
                <a:cs typeface="Arial" pitchFamily="34" charset="0"/>
              </a:rPr>
              <a:t> </a:t>
            </a:r>
            <a:r>
              <a:rPr lang="en-US" sz="1000" i="1" baseline="0" dirty="0" err="1" smtClean="0">
                <a:solidFill>
                  <a:srgbClr val="00B050"/>
                </a:solidFill>
                <a:latin typeface="Arial" pitchFamily="34" charset="0"/>
                <a:cs typeface="Arial" pitchFamily="34" charset="0"/>
              </a:rPr>
              <a:t>mềm</a:t>
            </a:r>
            <a:r>
              <a:rPr lang="en-US" sz="1000" i="1" baseline="0" dirty="0" smtClean="0">
                <a:solidFill>
                  <a:srgbClr val="00B050"/>
                </a:solidFill>
                <a:latin typeface="Arial" pitchFamily="34" charset="0"/>
                <a:cs typeface="Arial" pitchFamily="34" charset="0"/>
              </a:rPr>
              <a:t> FAST.</a:t>
            </a:r>
            <a:endParaRPr lang="en-US" sz="1000" i="1" dirty="0">
              <a:solidFill>
                <a:srgbClr val="00B050"/>
              </a:solidFill>
              <a:latin typeface="Arial" pitchFamily="34" charset="0"/>
              <a:cs typeface="Arial" pitchFamily="34" charset="0"/>
            </a:endParaRPr>
          </a:p>
        </p:txBody>
      </p:sp>
    </p:spTree>
  </p:cSld>
  <p:clrMap bg1="dk2" tx1="lt1" bg2="dk1" tx2="lt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fade/>
  </p:transition>
  <p:timing>
    <p:tnLst>
      <p:par>
        <p:cTn id="1" dur="indefinite" restart="never" nodeType="tmRoot"/>
      </p:par>
    </p:tnLst>
  </p:timing>
  <p:txStyles>
    <p:titleStyle>
      <a:lvl1pPr algn="l" rtl="0" fontAlgn="base">
        <a:lnSpc>
          <a:spcPct val="90000"/>
        </a:lnSpc>
        <a:spcBef>
          <a:spcPct val="0"/>
        </a:spcBef>
        <a:spcAft>
          <a:spcPct val="0"/>
        </a:spcAft>
        <a:defRPr sz="3600" b="1">
          <a:ln>
            <a:prstDash val="solid"/>
          </a:ln>
          <a:solidFill>
            <a:srgbClr val="00B050"/>
          </a:solidFill>
          <a:effectLst/>
          <a:latin typeface="Microsoft Sans Serif" pitchFamily="34" charset="0"/>
          <a:ea typeface="+mj-ea"/>
          <a:cs typeface="Microsoft Sans Serif" pitchFamily="34" charset="0"/>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p:titleStyle>
    <p:bodyStyle>
      <a:lvl1pPr marL="447675" indent="-447675" algn="l" rtl="0" fontAlgn="base">
        <a:spcBef>
          <a:spcPct val="25000"/>
        </a:spcBef>
        <a:spcAft>
          <a:spcPct val="25000"/>
        </a:spcAft>
        <a:buClr>
          <a:schemeClr val="tx2"/>
        </a:buClr>
        <a:buFont typeface="Wingdings 2" pitchFamily="18" charset="2"/>
        <a:buBlip>
          <a:blip r:embed="rId13"/>
        </a:buBlip>
        <a:defRPr sz="2800">
          <a:solidFill>
            <a:schemeClr val="tx1"/>
          </a:solidFill>
          <a:latin typeface="Microsoft Sans Serif" pitchFamily="34" charset="0"/>
          <a:ea typeface="+mn-ea"/>
          <a:cs typeface="Microsoft Sans Serif" pitchFamily="34" charset="0"/>
        </a:defRPr>
      </a:lvl1pPr>
      <a:lvl2pPr marL="833438" indent="-354013" algn="l" rtl="0" fontAlgn="base">
        <a:spcBef>
          <a:spcPct val="25000"/>
        </a:spcBef>
        <a:spcAft>
          <a:spcPct val="25000"/>
        </a:spcAft>
        <a:buClr>
          <a:schemeClr val="tx2"/>
        </a:buClr>
        <a:buFont typeface="Wingdings 2" pitchFamily="18" charset="2"/>
        <a:buBlip>
          <a:blip r:embed="rId13"/>
        </a:buBlip>
        <a:defRPr sz="2400">
          <a:solidFill>
            <a:schemeClr val="tx1"/>
          </a:solidFill>
          <a:latin typeface="Microsoft Sans Serif" pitchFamily="34" charset="0"/>
          <a:cs typeface="Microsoft Sans Serif" pitchFamily="34" charset="0"/>
        </a:defRPr>
      </a:lvl2pPr>
      <a:lvl3pPr marL="1208088" indent="-373063" algn="l" rtl="0" fontAlgn="base">
        <a:spcBef>
          <a:spcPct val="25000"/>
        </a:spcBef>
        <a:spcAft>
          <a:spcPct val="25000"/>
        </a:spcAft>
        <a:buClr>
          <a:schemeClr val="tx2"/>
        </a:buClr>
        <a:buFont typeface="Wingdings 2" pitchFamily="18" charset="2"/>
        <a:buBlip>
          <a:blip r:embed="rId13"/>
        </a:buBlip>
        <a:defRPr sz="2000">
          <a:solidFill>
            <a:schemeClr val="tx1"/>
          </a:solidFill>
          <a:latin typeface="Microsoft Sans Serif" pitchFamily="34" charset="0"/>
          <a:cs typeface="Microsoft Sans Serif" pitchFamily="34" charset="0"/>
        </a:defRPr>
      </a:lvl3pPr>
      <a:lvl4pPr marL="1544638" indent="-334963" algn="l" rtl="0" fontAlgn="base">
        <a:spcBef>
          <a:spcPct val="25000"/>
        </a:spcBef>
        <a:spcAft>
          <a:spcPct val="25000"/>
        </a:spcAft>
        <a:buClr>
          <a:schemeClr val="tx2"/>
        </a:buClr>
        <a:buFont typeface="Wingdings 2" pitchFamily="18" charset="2"/>
        <a:buBlip>
          <a:blip r:embed="rId13"/>
        </a:buBlip>
        <a:defRPr sz="2000">
          <a:solidFill>
            <a:schemeClr val="tx1"/>
          </a:solidFill>
          <a:latin typeface="Microsoft Sans Serif" pitchFamily="34" charset="0"/>
          <a:cs typeface="Microsoft Sans Serif" pitchFamily="34" charset="0"/>
        </a:defRPr>
      </a:lvl4pPr>
      <a:lvl5pPr marL="1851025" indent="-304800" algn="l" rtl="0" fontAlgn="base">
        <a:spcBef>
          <a:spcPct val="25000"/>
        </a:spcBef>
        <a:spcAft>
          <a:spcPct val="25000"/>
        </a:spcAft>
        <a:buClr>
          <a:schemeClr val="tx2"/>
        </a:buClr>
        <a:buFont typeface="Wingdings 2" pitchFamily="18" charset="2"/>
        <a:buBlip>
          <a:blip r:embed="rId13"/>
        </a:buBlip>
        <a:defRPr sz="2000">
          <a:solidFill>
            <a:schemeClr val="tx1"/>
          </a:solidFill>
          <a:latin typeface="Microsoft Sans Serif" pitchFamily="34" charset="0"/>
          <a:cs typeface="Microsoft Sans Serif" pitchFamily="34" charset="0"/>
        </a:defRPr>
      </a:lvl5pPr>
      <a:lvl6pPr marL="2308225" indent="-304800" algn="l" rtl="0" eaLnBrk="1" fontAlgn="base" hangingPunct="1">
        <a:spcBef>
          <a:spcPct val="25000"/>
        </a:spcBef>
        <a:spcAft>
          <a:spcPct val="25000"/>
        </a:spcAft>
        <a:buClr>
          <a:schemeClr val="tx2"/>
        </a:buClr>
        <a:buFont typeface="Wingdings 2" pitchFamily="18" charset="2"/>
        <a:buBlip>
          <a:blip r:embed="rId13"/>
        </a:buBlip>
        <a:defRPr sz="2000">
          <a:solidFill>
            <a:schemeClr val="tx1"/>
          </a:solidFill>
          <a:latin typeface="+mn-lt"/>
        </a:defRPr>
      </a:lvl6pPr>
      <a:lvl7pPr marL="2765425" indent="-304800" algn="l" rtl="0" eaLnBrk="1" fontAlgn="base" hangingPunct="1">
        <a:spcBef>
          <a:spcPct val="25000"/>
        </a:spcBef>
        <a:spcAft>
          <a:spcPct val="25000"/>
        </a:spcAft>
        <a:buClr>
          <a:schemeClr val="tx2"/>
        </a:buClr>
        <a:buFont typeface="Wingdings 2" pitchFamily="18" charset="2"/>
        <a:buBlip>
          <a:blip r:embed="rId13"/>
        </a:buBlip>
        <a:defRPr sz="2000">
          <a:solidFill>
            <a:schemeClr val="tx1"/>
          </a:solidFill>
          <a:latin typeface="+mn-lt"/>
        </a:defRPr>
      </a:lvl7pPr>
      <a:lvl8pPr marL="3222625" indent="-304800" algn="l" rtl="0" eaLnBrk="1" fontAlgn="base" hangingPunct="1">
        <a:spcBef>
          <a:spcPct val="25000"/>
        </a:spcBef>
        <a:spcAft>
          <a:spcPct val="25000"/>
        </a:spcAft>
        <a:buClr>
          <a:schemeClr val="tx2"/>
        </a:buClr>
        <a:buFont typeface="Wingdings 2" pitchFamily="18" charset="2"/>
        <a:buBlip>
          <a:blip r:embed="rId13"/>
        </a:buBlip>
        <a:defRPr sz="2000">
          <a:solidFill>
            <a:schemeClr val="tx1"/>
          </a:solidFill>
          <a:latin typeface="+mn-lt"/>
        </a:defRPr>
      </a:lvl8pPr>
      <a:lvl9pPr marL="3679825" indent="-304800" algn="l" rtl="0" eaLnBrk="1" fontAlgn="base" hangingPunct="1">
        <a:spcBef>
          <a:spcPct val="25000"/>
        </a:spcBef>
        <a:spcAft>
          <a:spcPct val="25000"/>
        </a:spcAft>
        <a:buClr>
          <a:schemeClr val="tx2"/>
        </a:buClr>
        <a:buFont typeface="Wingdings 2" pitchFamily="18" charset="2"/>
        <a:buBlip>
          <a:blip r:embed="rId13"/>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5493" y="1267700"/>
            <a:ext cx="8077200" cy="424732"/>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alpha val="74001"/>
                    </a:schemeClr>
                  </a:outerShdw>
                </a:effectLst>
              </a14:hiddenEffects>
            </a:ext>
          </a:extLst>
        </p:spPr>
        <p:txBody>
          <a:bodyPr/>
          <a:lstStyle/>
          <a:p>
            <a:pPr>
              <a:defRPr/>
            </a:pPr>
            <a:r>
              <a:rPr lang="en-US" sz="2400" dirty="0" err="1" smtClean="0">
                <a:ln>
                  <a:noFill/>
                </a:ln>
                <a:effectLst/>
                <a:latin typeface="Microsoft Sans Serif" pitchFamily="34" charset="0"/>
                <a:cs typeface="Microsoft Sans Serif" pitchFamily="34" charset="0"/>
              </a:rPr>
              <a:t>Kế</a:t>
            </a:r>
            <a:r>
              <a:rPr lang="en-US" sz="2400" dirty="0" smtClean="0">
                <a:ln>
                  <a:noFill/>
                </a:ln>
                <a:effectLst/>
                <a:latin typeface="Microsoft Sans Serif" pitchFamily="34" charset="0"/>
                <a:cs typeface="Microsoft Sans Serif" pitchFamily="34" charset="0"/>
              </a:rPr>
              <a:t> </a:t>
            </a:r>
            <a:r>
              <a:rPr lang="en-US" sz="2400" dirty="0" err="1" smtClean="0">
                <a:ln>
                  <a:noFill/>
                </a:ln>
                <a:effectLst/>
                <a:latin typeface="Microsoft Sans Serif" pitchFamily="34" charset="0"/>
                <a:cs typeface="Microsoft Sans Serif" pitchFamily="34" charset="0"/>
              </a:rPr>
              <a:t>toán</a:t>
            </a:r>
            <a:r>
              <a:rPr lang="en-US" sz="2400" dirty="0" smtClean="0">
                <a:ln>
                  <a:noFill/>
                </a:ln>
                <a:effectLst/>
                <a:latin typeface="Microsoft Sans Serif" pitchFamily="34" charset="0"/>
                <a:cs typeface="Microsoft Sans Serif" pitchFamily="34" charset="0"/>
              </a:rPr>
              <a:t> </a:t>
            </a:r>
            <a:r>
              <a:rPr lang="en-US" sz="2400" dirty="0" err="1" smtClean="0">
                <a:ln>
                  <a:noFill/>
                </a:ln>
                <a:effectLst/>
                <a:latin typeface="Microsoft Sans Serif" pitchFamily="34" charset="0"/>
                <a:cs typeface="Microsoft Sans Serif" pitchFamily="34" charset="0"/>
              </a:rPr>
              <a:t>máy</a:t>
            </a:r>
            <a:endParaRPr lang="en-US" sz="2400" dirty="0">
              <a:ln>
                <a:noFill/>
              </a:ln>
              <a:effectLst/>
            </a:endParaRPr>
          </a:p>
        </p:txBody>
      </p:sp>
      <p:sp>
        <p:nvSpPr>
          <p:cNvPr id="4" name="Rectangle 3"/>
          <p:cNvSpPr/>
          <p:nvPr/>
        </p:nvSpPr>
        <p:spPr>
          <a:xfrm>
            <a:off x="304800" y="1676400"/>
            <a:ext cx="8202887" cy="110799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66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icrosoft Sans Serif" pitchFamily="34" charset="0"/>
                <a:cs typeface="Microsoft Sans Serif" pitchFamily="34" charset="0"/>
              </a:rPr>
              <a:t>Kế</a:t>
            </a:r>
            <a:r>
              <a:rPr lang="en-US" sz="66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icrosoft Sans Serif" pitchFamily="34" charset="0"/>
                <a:cs typeface="Microsoft Sans Serif" pitchFamily="34" charset="0"/>
              </a:rPr>
              <a:t> </a:t>
            </a:r>
            <a:r>
              <a:rPr lang="en-US" sz="660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icrosoft Sans Serif" pitchFamily="34" charset="0"/>
                <a:cs typeface="Microsoft Sans Serif" pitchFamily="34" charset="0"/>
              </a:rPr>
              <a:t>toán</a:t>
            </a:r>
            <a:r>
              <a:rPr lang="en-US" sz="66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icrosoft Sans Serif" pitchFamily="34" charset="0"/>
                <a:cs typeface="Microsoft Sans Serif" pitchFamily="34" charset="0"/>
              </a:rPr>
              <a:t> hàng tồn kho</a:t>
            </a:r>
            <a:endParaRPr lang="en-US" sz="6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icrosoft Sans Serif" pitchFamily="34" charset="0"/>
              <a:cs typeface="Microsoft Sans Serif" pitchFamily="34" charset="0"/>
            </a:endParaRPr>
          </a:p>
        </p:txBody>
      </p:sp>
      <p:sp>
        <p:nvSpPr>
          <p:cNvPr id="7" name="Title 1"/>
          <p:cNvSpPr txBox="1">
            <a:spLocks/>
          </p:cNvSpPr>
          <p:nvPr/>
        </p:nvSpPr>
        <p:spPr bwMode="auto">
          <a:xfrm>
            <a:off x="1219200" y="2743200"/>
            <a:ext cx="5410200" cy="15081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alpha val="74001"/>
                    </a:schemeClr>
                  </a:outerShdw>
                </a:effectLst>
              </a14:hiddenEffects>
            </a:ext>
          </a:extLst>
        </p:spPr>
        <p:txBody>
          <a:bodyPr vert="horz" wrap="square" lIns="91440" tIns="45720" rIns="91440" bIns="45720" numCol="1" anchor="ctr"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lnSpc>
                <a:spcPct val="100000"/>
              </a:lnSpc>
              <a:spcBef>
                <a:spcPts val="1200"/>
              </a:spcBef>
              <a:defRPr/>
            </a:pPr>
            <a:r>
              <a:rPr lang="en-US" sz="2400" dirty="0" err="1" smtClean="0">
                <a:ln>
                  <a:noFill/>
                </a:ln>
                <a:effectLst/>
                <a:latin typeface="Microsoft Sans Serif" pitchFamily="34" charset="0"/>
                <a:cs typeface="Microsoft Sans Serif" pitchFamily="34" charset="0"/>
              </a:rPr>
              <a:t>Giảng</a:t>
            </a:r>
            <a:r>
              <a:rPr lang="en-US" sz="2400" dirty="0" smtClean="0">
                <a:ln>
                  <a:noFill/>
                </a:ln>
                <a:effectLst/>
                <a:latin typeface="Microsoft Sans Serif" pitchFamily="34" charset="0"/>
                <a:cs typeface="Microsoft Sans Serif" pitchFamily="34" charset="0"/>
              </a:rPr>
              <a:t> </a:t>
            </a:r>
            <a:r>
              <a:rPr lang="en-US" sz="2400" dirty="0" err="1" smtClean="0">
                <a:ln>
                  <a:noFill/>
                </a:ln>
                <a:effectLst/>
                <a:latin typeface="Microsoft Sans Serif" pitchFamily="34" charset="0"/>
                <a:cs typeface="Microsoft Sans Serif" pitchFamily="34" charset="0"/>
              </a:rPr>
              <a:t>viên</a:t>
            </a:r>
            <a:r>
              <a:rPr lang="en-US" sz="2400" dirty="0" smtClean="0">
                <a:ln>
                  <a:noFill/>
                </a:ln>
                <a:effectLst/>
                <a:latin typeface="Microsoft Sans Serif" pitchFamily="34" charset="0"/>
                <a:cs typeface="Microsoft Sans Serif" pitchFamily="34" charset="0"/>
              </a:rPr>
              <a:t>:</a:t>
            </a:r>
          </a:p>
          <a:p>
            <a:pPr>
              <a:lnSpc>
                <a:spcPct val="100000"/>
              </a:lnSpc>
              <a:spcBef>
                <a:spcPts val="1200"/>
              </a:spcBef>
              <a:defRPr/>
            </a:pPr>
            <a:r>
              <a:rPr lang="en-US" sz="2400" dirty="0" err="1" smtClean="0">
                <a:ln>
                  <a:noFill/>
                </a:ln>
                <a:effectLst/>
                <a:latin typeface="Microsoft Sans Serif" pitchFamily="34" charset="0"/>
                <a:cs typeface="Microsoft Sans Serif" pitchFamily="34" charset="0"/>
              </a:rPr>
              <a:t>Khoa</a:t>
            </a:r>
            <a:r>
              <a:rPr lang="en-US" sz="2400" dirty="0" smtClean="0">
                <a:ln>
                  <a:noFill/>
                </a:ln>
                <a:effectLst/>
                <a:latin typeface="Microsoft Sans Serif" pitchFamily="34" charset="0"/>
                <a:cs typeface="Microsoft Sans Serif" pitchFamily="34" charset="0"/>
              </a:rPr>
              <a:t>:</a:t>
            </a:r>
          </a:p>
          <a:p>
            <a:pPr>
              <a:lnSpc>
                <a:spcPct val="100000"/>
              </a:lnSpc>
              <a:spcBef>
                <a:spcPts val="1200"/>
              </a:spcBef>
              <a:defRPr/>
            </a:pPr>
            <a:r>
              <a:rPr lang="en-US" sz="2400" dirty="0" err="1" smtClean="0">
                <a:ln>
                  <a:noFill/>
                </a:ln>
                <a:effectLst/>
                <a:latin typeface="Microsoft Sans Serif" pitchFamily="34" charset="0"/>
                <a:cs typeface="Microsoft Sans Serif" pitchFamily="34" charset="0"/>
              </a:rPr>
              <a:t>Trường</a:t>
            </a:r>
            <a:r>
              <a:rPr lang="en-US" sz="2400" dirty="0" smtClean="0">
                <a:ln>
                  <a:noFill/>
                </a:ln>
                <a:effectLst/>
                <a:latin typeface="Microsoft Sans Serif" pitchFamily="34" charset="0"/>
                <a:cs typeface="Microsoft Sans Serif" pitchFamily="34" charset="0"/>
              </a:rPr>
              <a:t>: </a:t>
            </a:r>
            <a:endParaRPr lang="en-US" sz="2400" dirty="0">
              <a:ln>
                <a:noFill/>
              </a:ln>
              <a:effectLst/>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3</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B/c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của</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kế</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toán hàng tồn kho </a:t>
            </a:r>
            <a:r>
              <a:rPr lang="en-US" sz="1800"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(1/7)</a:t>
            </a:r>
            <a:endParaRPr lang="en-US" dirty="0"/>
          </a:p>
        </p:txBody>
      </p:sp>
      <p:sp>
        <p:nvSpPr>
          <p:cNvPr id="5" name="Title 1"/>
          <p:cNvSpPr txBox="1">
            <a:spLocks/>
          </p:cNvSpPr>
          <p:nvPr/>
        </p:nvSpPr>
        <p:spPr bwMode="auto">
          <a:xfrm>
            <a:off x="381000" y="990600"/>
            <a:ext cx="8382000" cy="34470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marL="457200" indent="-457200">
              <a:lnSpc>
                <a:spcPct val="100000"/>
              </a:lnSpc>
              <a:spcBef>
                <a:spcPts val="1200"/>
              </a:spcBef>
              <a:buAutoNum type="arabicPeriod"/>
              <a:defRPr/>
            </a:pPr>
            <a:r>
              <a:rPr lang="en-US" sz="2800" b="0" smtClean="0">
                <a:solidFill>
                  <a:srgbClr val="002060"/>
                </a:solidFill>
                <a:effectLst/>
                <a:latin typeface="Microsoft Sans Serif" pitchFamily="34" charset="0"/>
                <a:cs typeface="Microsoft Sans Serif" pitchFamily="34" charset="0"/>
              </a:rPr>
              <a:t>Thẻ kho</a:t>
            </a:r>
            <a:endParaRPr lang="en-US" sz="2800" b="0" dirty="0" smtClean="0">
              <a:solidFill>
                <a:srgbClr val="002060"/>
              </a:solidFill>
              <a:effectLst/>
              <a:latin typeface="Microsoft Sans Serif" pitchFamily="34" charset="0"/>
              <a:cs typeface="Microsoft Sans Serif" pitchFamily="34" charset="0"/>
            </a:endParaRPr>
          </a:p>
          <a:p>
            <a:pPr marL="457200" indent="-457200">
              <a:lnSpc>
                <a:spcPct val="100000"/>
              </a:lnSpc>
              <a:spcBef>
                <a:spcPts val="1200"/>
              </a:spcBef>
              <a:buAutoNum type="arabicPeriod"/>
              <a:defRPr/>
            </a:pPr>
            <a:r>
              <a:rPr lang="en-US" sz="2800" b="0" smtClean="0">
                <a:solidFill>
                  <a:srgbClr val="002060"/>
                </a:solidFill>
                <a:effectLst/>
                <a:latin typeface="Microsoft Sans Serif" pitchFamily="34" charset="0"/>
                <a:cs typeface="Microsoft Sans Serif" pitchFamily="34" charset="0"/>
              </a:rPr>
              <a:t>Sổ chi tiết vật tư</a:t>
            </a:r>
            <a:endParaRPr lang="en-US" sz="2800" b="0" dirty="0" smtClean="0">
              <a:solidFill>
                <a:srgbClr val="002060"/>
              </a:solidFill>
              <a:effectLst/>
              <a:latin typeface="Microsoft Sans Serif" pitchFamily="34" charset="0"/>
              <a:cs typeface="Microsoft Sans Serif" pitchFamily="34" charset="0"/>
            </a:endParaRPr>
          </a:p>
          <a:p>
            <a:pPr marL="457200" indent="-457200">
              <a:lnSpc>
                <a:spcPct val="100000"/>
              </a:lnSpc>
              <a:spcBef>
                <a:spcPts val="1200"/>
              </a:spcBef>
              <a:buAutoNum type="arabicPeriod"/>
              <a:defRPr/>
            </a:pPr>
            <a:r>
              <a:rPr lang="en-US" sz="2800" b="0" smtClean="0">
                <a:solidFill>
                  <a:srgbClr val="002060"/>
                </a:solidFill>
                <a:effectLst/>
                <a:latin typeface="Microsoft Sans Serif" pitchFamily="34" charset="0"/>
                <a:cs typeface="Microsoft Sans Serif" pitchFamily="34" charset="0"/>
              </a:rPr>
              <a:t>Tổng hợp hàng nhập kho</a:t>
            </a:r>
          </a:p>
          <a:p>
            <a:pPr marL="457200" indent="-457200">
              <a:lnSpc>
                <a:spcPct val="100000"/>
              </a:lnSpc>
              <a:spcBef>
                <a:spcPts val="1200"/>
              </a:spcBef>
              <a:buFontTx/>
              <a:buAutoNum type="arabicPeriod"/>
              <a:defRPr/>
            </a:pPr>
            <a:r>
              <a:rPr lang="en-US" sz="2800" b="0" smtClean="0">
                <a:solidFill>
                  <a:srgbClr val="002060"/>
                </a:solidFill>
                <a:effectLst/>
                <a:latin typeface="Microsoft Sans Serif" pitchFamily="34" charset="0"/>
                <a:cs typeface="Microsoft Sans Serif" pitchFamily="34" charset="0"/>
              </a:rPr>
              <a:t>Tổng hợp hàng xuất kho</a:t>
            </a:r>
          </a:p>
          <a:p>
            <a:pPr marL="457200" indent="-457200">
              <a:lnSpc>
                <a:spcPct val="100000"/>
              </a:lnSpc>
              <a:spcBef>
                <a:spcPts val="1200"/>
              </a:spcBef>
              <a:buAutoNum type="arabicPeriod"/>
              <a:defRPr/>
            </a:pPr>
            <a:r>
              <a:rPr lang="en-US" sz="2800" b="0" smtClean="0">
                <a:solidFill>
                  <a:srgbClr val="002060"/>
                </a:solidFill>
                <a:effectLst/>
                <a:latin typeface="Microsoft Sans Serif" pitchFamily="34" charset="0"/>
                <a:cs typeface="Microsoft Sans Serif" pitchFamily="34" charset="0"/>
              </a:rPr>
              <a:t>Tổng hợp nhập xuất tồn</a:t>
            </a:r>
          </a:p>
          <a:p>
            <a:pPr marL="457200" indent="-457200">
              <a:lnSpc>
                <a:spcPct val="100000"/>
              </a:lnSpc>
              <a:spcBef>
                <a:spcPts val="1200"/>
              </a:spcBef>
              <a:buAutoNum type="arabicPeriod"/>
              <a:defRPr/>
            </a:pPr>
            <a:r>
              <a:rPr lang="en-US" sz="2800" b="0" smtClean="0">
                <a:solidFill>
                  <a:srgbClr val="002060"/>
                </a:solidFill>
                <a:effectLst/>
                <a:latin typeface="Microsoft Sans Serif" pitchFamily="34" charset="0"/>
                <a:cs typeface="Microsoft Sans Serif" pitchFamily="34" charset="0"/>
              </a:rPr>
              <a:t>Bảng giá trung bình tháng </a:t>
            </a:r>
            <a:endParaRPr lang="en-US" sz="2800" b="0" dirty="0">
              <a:solidFill>
                <a:srgbClr val="002060"/>
              </a:solidFill>
              <a:effectLst/>
              <a:latin typeface="Microsoft Sans Serif" pitchFamily="34" charset="0"/>
              <a:cs typeface="Microsoft Sans Serif" pitchFamily="34" charset="0"/>
            </a:endParaRPr>
          </a:p>
        </p:txBody>
      </p:sp>
    </p:spTree>
    <p:extLst>
      <p:ext uri="{BB962C8B-B14F-4D97-AF65-F5344CB8AC3E}">
        <p14:creationId xmlns:p14="http://schemas.microsoft.com/office/powerpoint/2010/main" xmlns="" val="263641429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3</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B/c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của</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kế</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toán hàng tồn kho</a:t>
            </a:r>
            <a:r>
              <a:rPr lang="en-US" sz="1800"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(2/7)</a:t>
            </a:r>
            <a:endParaRPr lang="en-US" dirty="0"/>
          </a:p>
        </p:txBody>
      </p:sp>
      <p:sp>
        <p:nvSpPr>
          <p:cNvPr id="5" name="Title 1"/>
          <p:cNvSpPr txBox="1">
            <a:spLocks/>
          </p:cNvSpPr>
          <p:nvPr/>
        </p:nvSpPr>
        <p:spPr bwMode="auto">
          <a:xfrm>
            <a:off x="152400" y="990600"/>
            <a:ext cx="8382000" cy="4801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800" dirty="0" smtClean="0">
                <a:solidFill>
                  <a:srgbClr val="002060"/>
                </a:solidFill>
                <a:effectLst/>
                <a:latin typeface="Arial" pitchFamily="34" charset="0"/>
                <a:cs typeface="Arial" pitchFamily="34" charset="0"/>
              </a:rPr>
              <a:t>3.1</a:t>
            </a:r>
            <a:r>
              <a:rPr lang="en-US" sz="2800" smtClean="0">
                <a:solidFill>
                  <a:srgbClr val="002060"/>
                </a:solidFill>
                <a:effectLst/>
                <a:latin typeface="Arial" pitchFamily="34" charset="0"/>
                <a:cs typeface="Arial" pitchFamily="34" charset="0"/>
              </a:rPr>
              <a:t>. Thẻ Kho</a:t>
            </a:r>
            <a:endParaRPr lang="en-US" sz="2800" dirty="0">
              <a:solidFill>
                <a:srgbClr val="002060"/>
              </a:solidFill>
              <a:effectLst/>
              <a:latin typeface="Arial" pitchFamily="34" charset="0"/>
              <a:cs typeface="Arial" pitchFamily="34" charset="0"/>
            </a:endParaRPr>
          </a:p>
        </p:txBody>
      </p:sp>
      <p:pic>
        <p:nvPicPr>
          <p:cNvPr id="7" name="Picture 6"/>
          <p:cNvPicPr/>
          <p:nvPr/>
        </p:nvPicPr>
        <p:blipFill>
          <a:blip r:embed="rId3"/>
          <a:srcRect/>
          <a:stretch>
            <a:fillRect/>
          </a:stretch>
        </p:blipFill>
        <p:spPr bwMode="auto">
          <a:xfrm>
            <a:off x="914400" y="1447800"/>
            <a:ext cx="7620000" cy="3505200"/>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xmlns="" val="245038645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3</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B/c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của</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kế</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toán</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hàng tồn kho</a:t>
            </a:r>
            <a:r>
              <a:rPr lang="en-US" sz="1800"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(3/7)</a:t>
            </a:r>
            <a:endParaRPr lang="en-US" dirty="0"/>
          </a:p>
        </p:txBody>
      </p:sp>
      <p:sp>
        <p:nvSpPr>
          <p:cNvPr id="5" name="Title 1"/>
          <p:cNvSpPr txBox="1">
            <a:spLocks/>
          </p:cNvSpPr>
          <p:nvPr/>
        </p:nvSpPr>
        <p:spPr bwMode="auto">
          <a:xfrm>
            <a:off x="152400" y="990600"/>
            <a:ext cx="8382000" cy="4801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800" dirty="0" smtClean="0">
                <a:solidFill>
                  <a:srgbClr val="002060"/>
                </a:solidFill>
                <a:effectLst/>
                <a:latin typeface="Arial" pitchFamily="34" charset="0"/>
                <a:cs typeface="Arial" pitchFamily="34" charset="0"/>
              </a:rPr>
              <a:t>3.2. </a:t>
            </a:r>
            <a:r>
              <a:rPr lang="en-US" sz="2800" err="1" smtClean="0">
                <a:solidFill>
                  <a:srgbClr val="002060"/>
                </a:solidFill>
                <a:effectLst/>
                <a:latin typeface="Arial" pitchFamily="34" charset="0"/>
                <a:cs typeface="Arial" pitchFamily="34" charset="0"/>
              </a:rPr>
              <a:t>Sổ</a:t>
            </a:r>
            <a:r>
              <a:rPr lang="en-US" sz="2800" smtClean="0">
                <a:solidFill>
                  <a:srgbClr val="002060"/>
                </a:solidFill>
                <a:effectLst/>
                <a:latin typeface="Arial" pitchFamily="34" charset="0"/>
                <a:cs typeface="Arial" pitchFamily="34" charset="0"/>
              </a:rPr>
              <a:t> chi tiết vật tư</a:t>
            </a:r>
            <a:endParaRPr lang="en-US" sz="2800" dirty="0">
              <a:solidFill>
                <a:srgbClr val="002060"/>
              </a:solidFill>
              <a:effectLst/>
              <a:latin typeface="Arial" pitchFamily="34" charset="0"/>
              <a:cs typeface="Arial" pitchFamily="34" charset="0"/>
            </a:endParaRPr>
          </a:p>
        </p:txBody>
      </p:sp>
      <p:pic>
        <p:nvPicPr>
          <p:cNvPr id="6" name="Picture 5"/>
          <p:cNvPicPr/>
          <p:nvPr/>
        </p:nvPicPr>
        <p:blipFill>
          <a:blip r:embed="rId3"/>
          <a:srcRect/>
          <a:stretch>
            <a:fillRect/>
          </a:stretch>
        </p:blipFill>
        <p:spPr bwMode="auto">
          <a:xfrm>
            <a:off x="914400" y="1600200"/>
            <a:ext cx="7620000" cy="3962400"/>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xmlns="" val="297169652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3</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B/c </a:t>
            </a:r>
            <a:r>
              <a:rPr lang="en-US" kern="12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của</a:t>
            </a:r>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kế</a:t>
            </a:r>
            <a:r>
              <a:rPr lang="en-US" kern="120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toán hàng tồn kho </a:t>
            </a:r>
            <a:r>
              <a:rPr lang="en-US" sz="1800"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(4/7)</a:t>
            </a:r>
            <a:endParaRPr lang="en-US" dirty="0"/>
          </a:p>
        </p:txBody>
      </p:sp>
      <p:sp>
        <p:nvSpPr>
          <p:cNvPr id="5" name="Title 1"/>
          <p:cNvSpPr txBox="1">
            <a:spLocks/>
          </p:cNvSpPr>
          <p:nvPr/>
        </p:nvSpPr>
        <p:spPr bwMode="auto">
          <a:xfrm>
            <a:off x="152400" y="990600"/>
            <a:ext cx="8382000" cy="4801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800" dirty="0" smtClean="0">
                <a:solidFill>
                  <a:srgbClr val="002060"/>
                </a:solidFill>
                <a:effectLst/>
                <a:latin typeface="Arial" pitchFamily="34" charset="0"/>
                <a:cs typeface="Arial" pitchFamily="34" charset="0"/>
              </a:rPr>
              <a:t>3.2</a:t>
            </a:r>
            <a:r>
              <a:rPr lang="en-US" sz="2800" smtClean="0">
                <a:solidFill>
                  <a:srgbClr val="002060"/>
                </a:solidFill>
                <a:effectLst/>
                <a:latin typeface="Arial" pitchFamily="34" charset="0"/>
                <a:cs typeface="Arial" pitchFamily="34" charset="0"/>
              </a:rPr>
              <a:t>. Tổng hợp hàng nhập kho</a:t>
            </a:r>
            <a:endParaRPr lang="en-US" sz="2800" dirty="0">
              <a:solidFill>
                <a:srgbClr val="002060"/>
              </a:solidFill>
              <a:effectLst/>
              <a:latin typeface="Arial" pitchFamily="34" charset="0"/>
              <a:cs typeface="Arial" pitchFamily="34" charset="0"/>
            </a:endParaRPr>
          </a:p>
        </p:txBody>
      </p:sp>
      <p:pic>
        <p:nvPicPr>
          <p:cNvPr id="6" name="Picture 5"/>
          <p:cNvPicPr/>
          <p:nvPr/>
        </p:nvPicPr>
        <p:blipFill>
          <a:blip r:embed="rId3"/>
          <a:srcRect/>
          <a:stretch>
            <a:fillRect/>
          </a:stretch>
        </p:blipFill>
        <p:spPr bwMode="auto">
          <a:xfrm>
            <a:off x="914401" y="1524000"/>
            <a:ext cx="7315200" cy="4067174"/>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xmlns="" val="284911131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3</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B/c </a:t>
            </a:r>
            <a:r>
              <a:rPr lang="en-US" kern="12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của</a:t>
            </a:r>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kế</a:t>
            </a:r>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toán</a:t>
            </a:r>
            <a:r>
              <a:rPr lang="en-US" kern="120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hàng tồn kho </a:t>
            </a:r>
            <a:r>
              <a:rPr lang="en-US" sz="1800"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(5/7)</a:t>
            </a:r>
            <a:endParaRPr lang="en-US" dirty="0"/>
          </a:p>
        </p:txBody>
      </p:sp>
      <p:sp>
        <p:nvSpPr>
          <p:cNvPr id="5" name="Title 1"/>
          <p:cNvSpPr txBox="1">
            <a:spLocks/>
          </p:cNvSpPr>
          <p:nvPr/>
        </p:nvSpPr>
        <p:spPr bwMode="auto">
          <a:xfrm>
            <a:off x="152400" y="990600"/>
            <a:ext cx="8382000" cy="4801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800" dirty="0" smtClean="0">
                <a:solidFill>
                  <a:srgbClr val="002060"/>
                </a:solidFill>
                <a:effectLst/>
                <a:latin typeface="Arial" pitchFamily="34" charset="0"/>
                <a:cs typeface="Arial" pitchFamily="34" charset="0"/>
              </a:rPr>
              <a:t>3.3</a:t>
            </a:r>
            <a:r>
              <a:rPr lang="en-US" sz="2800" smtClean="0">
                <a:solidFill>
                  <a:srgbClr val="002060"/>
                </a:solidFill>
                <a:effectLst/>
                <a:latin typeface="Arial" pitchFamily="34" charset="0"/>
                <a:cs typeface="Arial" pitchFamily="34" charset="0"/>
              </a:rPr>
              <a:t>. Tổng hợp hàng xuất kho</a:t>
            </a:r>
            <a:endParaRPr lang="en-US" sz="2800" dirty="0">
              <a:solidFill>
                <a:srgbClr val="002060"/>
              </a:solidFill>
              <a:effectLst/>
              <a:latin typeface="Arial" pitchFamily="34" charset="0"/>
              <a:cs typeface="Arial" pitchFamily="34" charset="0"/>
            </a:endParaRPr>
          </a:p>
        </p:txBody>
      </p:sp>
      <p:pic>
        <p:nvPicPr>
          <p:cNvPr id="7" name="Picture 6"/>
          <p:cNvPicPr/>
          <p:nvPr/>
        </p:nvPicPr>
        <p:blipFill>
          <a:blip r:embed="rId3"/>
          <a:srcRect/>
          <a:stretch>
            <a:fillRect/>
          </a:stretch>
        </p:blipFill>
        <p:spPr bwMode="auto">
          <a:xfrm>
            <a:off x="990600" y="1524000"/>
            <a:ext cx="7315200" cy="4191000"/>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xmlns="" val="329933689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3</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B/c </a:t>
            </a:r>
            <a:r>
              <a:rPr lang="en-US" kern="12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của</a:t>
            </a:r>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kế</a:t>
            </a:r>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toán</a:t>
            </a:r>
            <a:r>
              <a:rPr lang="en-US" kern="120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hàng tồn kho </a:t>
            </a:r>
            <a:r>
              <a:rPr lang="en-US" sz="1800"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(6/7)</a:t>
            </a:r>
            <a:endParaRPr lang="en-US" dirty="0"/>
          </a:p>
        </p:txBody>
      </p:sp>
      <p:sp>
        <p:nvSpPr>
          <p:cNvPr id="5" name="Title 1"/>
          <p:cNvSpPr txBox="1">
            <a:spLocks/>
          </p:cNvSpPr>
          <p:nvPr/>
        </p:nvSpPr>
        <p:spPr bwMode="auto">
          <a:xfrm>
            <a:off x="152400" y="990600"/>
            <a:ext cx="8382000" cy="4801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800" dirty="0" smtClean="0">
                <a:solidFill>
                  <a:srgbClr val="002060"/>
                </a:solidFill>
                <a:effectLst/>
                <a:latin typeface="Arial" pitchFamily="34" charset="0"/>
                <a:cs typeface="Arial" pitchFamily="34" charset="0"/>
              </a:rPr>
              <a:t>3.3</a:t>
            </a:r>
            <a:r>
              <a:rPr lang="en-US" sz="2800" smtClean="0">
                <a:solidFill>
                  <a:srgbClr val="002060"/>
                </a:solidFill>
                <a:effectLst/>
                <a:latin typeface="Arial" pitchFamily="34" charset="0"/>
                <a:cs typeface="Arial" pitchFamily="34" charset="0"/>
              </a:rPr>
              <a:t>. Tổng hợp nhập xuất tồn</a:t>
            </a:r>
            <a:endParaRPr lang="en-US" sz="2800" dirty="0">
              <a:solidFill>
                <a:srgbClr val="002060"/>
              </a:solidFill>
              <a:effectLst/>
              <a:latin typeface="Arial" pitchFamily="34" charset="0"/>
              <a:cs typeface="Arial" pitchFamily="34" charset="0"/>
            </a:endParaRPr>
          </a:p>
        </p:txBody>
      </p:sp>
      <p:pic>
        <p:nvPicPr>
          <p:cNvPr id="6" name="Picture 5"/>
          <p:cNvPicPr/>
          <p:nvPr/>
        </p:nvPicPr>
        <p:blipFill>
          <a:blip r:embed="rId3"/>
          <a:srcRect/>
          <a:stretch>
            <a:fillRect/>
          </a:stretch>
        </p:blipFill>
        <p:spPr bwMode="auto">
          <a:xfrm>
            <a:off x="990600" y="1752600"/>
            <a:ext cx="7162800" cy="3733799"/>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xmlns="" val="329933689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3</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B/c </a:t>
            </a:r>
            <a:r>
              <a:rPr lang="en-US" kern="12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của</a:t>
            </a:r>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kế</a:t>
            </a:r>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toán</a:t>
            </a:r>
            <a:r>
              <a:rPr lang="en-US" kern="120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hàng tồn kho </a:t>
            </a:r>
            <a:r>
              <a:rPr lang="en-US" sz="1800"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(7/7)</a:t>
            </a:r>
            <a:endParaRPr lang="en-US" dirty="0"/>
          </a:p>
        </p:txBody>
      </p:sp>
      <p:sp>
        <p:nvSpPr>
          <p:cNvPr id="5" name="Title 1"/>
          <p:cNvSpPr txBox="1">
            <a:spLocks/>
          </p:cNvSpPr>
          <p:nvPr/>
        </p:nvSpPr>
        <p:spPr bwMode="auto">
          <a:xfrm>
            <a:off x="152400" y="990600"/>
            <a:ext cx="8382000" cy="4801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800" smtClean="0">
                <a:solidFill>
                  <a:srgbClr val="002060"/>
                </a:solidFill>
                <a:effectLst/>
                <a:latin typeface="Arial" pitchFamily="34" charset="0"/>
                <a:cs typeface="Arial" pitchFamily="34" charset="0"/>
              </a:rPr>
              <a:t>3.6. Bảng giá trung bình tháng</a:t>
            </a:r>
            <a:endParaRPr lang="en-US" sz="2800" dirty="0">
              <a:solidFill>
                <a:srgbClr val="002060"/>
              </a:solidFill>
              <a:effectLst/>
              <a:latin typeface="Arial" pitchFamily="34" charset="0"/>
              <a:cs typeface="Arial" pitchFamily="34" charset="0"/>
            </a:endParaRPr>
          </a:p>
        </p:txBody>
      </p:sp>
      <p:pic>
        <p:nvPicPr>
          <p:cNvPr id="6" name="Picture 5"/>
          <p:cNvPicPr/>
          <p:nvPr/>
        </p:nvPicPr>
        <p:blipFill>
          <a:blip r:embed="rId3"/>
          <a:srcRect/>
          <a:stretch>
            <a:fillRect/>
          </a:stretch>
        </p:blipFill>
        <p:spPr bwMode="auto">
          <a:xfrm>
            <a:off x="914401" y="1752601"/>
            <a:ext cx="7696200" cy="3810000"/>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xmlns="" val="329933689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4</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Quy</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trình</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thực</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hiện</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trên</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phần</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mềm</a:t>
            </a:r>
            <a:endParaRPr lang="en-US" dirty="0"/>
          </a:p>
        </p:txBody>
      </p:sp>
      <p:graphicFrame>
        <p:nvGraphicFramePr>
          <p:cNvPr id="6163" name="Object 19"/>
          <p:cNvGraphicFramePr>
            <a:graphicFrameLocks noChangeAspect="1"/>
          </p:cNvGraphicFramePr>
          <p:nvPr/>
        </p:nvGraphicFramePr>
        <p:xfrm>
          <a:off x="1447800" y="1143000"/>
          <a:ext cx="6172200" cy="4648200"/>
        </p:xfrm>
        <a:graphic>
          <a:graphicData uri="http://schemas.openxmlformats.org/presentationml/2006/ole">
            <p:oleObj spid="_x0000_s6163" r:id="rId4" imgW="5338316" imgH="5566847" progId="">
              <p:embed/>
            </p:oleObj>
          </a:graphicData>
        </a:graphic>
      </p:graphicFrame>
    </p:spTree>
    <p:extLst>
      <p:ext uri="{BB962C8B-B14F-4D97-AF65-F5344CB8AC3E}">
        <p14:creationId xmlns:p14="http://schemas.microsoft.com/office/powerpoint/2010/main" xmlns="" val="318204099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5</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Khai</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báo</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tham</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số</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và</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danh</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mục</a:t>
            </a:r>
            <a:endParaRPr lang="en-US" dirty="0"/>
          </a:p>
        </p:txBody>
      </p:sp>
      <p:sp>
        <p:nvSpPr>
          <p:cNvPr id="3" name="TextBox 2"/>
          <p:cNvSpPr txBox="1"/>
          <p:nvPr/>
        </p:nvSpPr>
        <p:spPr>
          <a:xfrm>
            <a:off x="304800" y="1143000"/>
            <a:ext cx="7467600" cy="2862322"/>
          </a:xfrm>
          <a:prstGeom prst="rect">
            <a:avLst/>
          </a:prstGeom>
          <a:noFill/>
        </p:spPr>
        <p:txBody>
          <a:bodyPr wrap="square" rtlCol="0">
            <a:spAutoFit/>
          </a:bodyPr>
          <a:lstStyle/>
          <a:p>
            <a:pPr marL="457200" indent="-457200">
              <a:spcBef>
                <a:spcPts val="1200"/>
              </a:spcBef>
              <a:buFont typeface="+mj-lt"/>
              <a:buAutoNum type="arabicPeriod"/>
            </a:pPr>
            <a:r>
              <a:rPr lang="en-US" sz="2800" b="0" dirty="0" err="1" smtClean="0">
                <a:solidFill>
                  <a:schemeClr val="bg1"/>
                </a:solidFill>
                <a:latin typeface="Microsoft Sans Serif" pitchFamily="34" charset="0"/>
                <a:cs typeface="Microsoft Sans Serif" pitchFamily="34" charset="0"/>
              </a:rPr>
              <a:t>Khai</a:t>
            </a:r>
            <a:r>
              <a:rPr lang="en-US" sz="2800" b="0" dirty="0" smtClean="0">
                <a:solidFill>
                  <a:schemeClr val="bg1"/>
                </a:solidFill>
                <a:latin typeface="Microsoft Sans Serif" pitchFamily="34" charset="0"/>
                <a:cs typeface="Microsoft Sans Serif" pitchFamily="34" charset="0"/>
              </a:rPr>
              <a:t> </a:t>
            </a:r>
            <a:r>
              <a:rPr lang="en-US" sz="2800" b="0" dirty="0" err="1" smtClean="0">
                <a:solidFill>
                  <a:schemeClr val="bg1"/>
                </a:solidFill>
                <a:latin typeface="Microsoft Sans Serif" pitchFamily="34" charset="0"/>
                <a:cs typeface="Microsoft Sans Serif" pitchFamily="34" charset="0"/>
              </a:rPr>
              <a:t>báo</a:t>
            </a:r>
            <a:r>
              <a:rPr lang="en-US" sz="2800" b="0" dirty="0" smtClean="0">
                <a:solidFill>
                  <a:schemeClr val="bg1"/>
                </a:solidFill>
                <a:latin typeface="Microsoft Sans Serif" pitchFamily="34" charset="0"/>
                <a:cs typeface="Microsoft Sans Serif" pitchFamily="34" charset="0"/>
              </a:rPr>
              <a:t> </a:t>
            </a:r>
            <a:r>
              <a:rPr lang="en-US" sz="2800" b="0" dirty="0" err="1" smtClean="0">
                <a:solidFill>
                  <a:schemeClr val="bg1"/>
                </a:solidFill>
                <a:latin typeface="Microsoft Sans Serif" pitchFamily="34" charset="0"/>
                <a:cs typeface="Microsoft Sans Serif" pitchFamily="34" charset="0"/>
              </a:rPr>
              <a:t>tham</a:t>
            </a:r>
            <a:r>
              <a:rPr lang="en-US" sz="2800" b="0" dirty="0" smtClean="0">
                <a:solidFill>
                  <a:schemeClr val="bg1"/>
                </a:solidFill>
                <a:latin typeface="Microsoft Sans Serif" pitchFamily="34" charset="0"/>
                <a:cs typeface="Microsoft Sans Serif" pitchFamily="34" charset="0"/>
              </a:rPr>
              <a:t> </a:t>
            </a:r>
            <a:r>
              <a:rPr lang="en-US" sz="2800" b="0" dirty="0" err="1" smtClean="0">
                <a:solidFill>
                  <a:schemeClr val="bg1"/>
                </a:solidFill>
                <a:latin typeface="Microsoft Sans Serif" pitchFamily="34" charset="0"/>
                <a:cs typeface="Microsoft Sans Serif" pitchFamily="34" charset="0"/>
              </a:rPr>
              <a:t>số</a:t>
            </a:r>
            <a:endParaRPr lang="en-US" sz="2800" b="0" dirty="0" smtClean="0">
              <a:solidFill>
                <a:schemeClr val="bg1"/>
              </a:solidFill>
              <a:latin typeface="Microsoft Sans Serif" pitchFamily="34" charset="0"/>
              <a:cs typeface="Microsoft Sans Serif" pitchFamily="34" charset="0"/>
            </a:endParaRPr>
          </a:p>
          <a:p>
            <a:pPr marL="457200" indent="-457200">
              <a:spcBef>
                <a:spcPts val="1200"/>
              </a:spcBef>
              <a:buFont typeface="+mj-lt"/>
              <a:buAutoNum type="arabicPeriod"/>
            </a:pPr>
            <a:r>
              <a:rPr lang="en-US" sz="2800" b="0" dirty="0" err="1">
                <a:solidFill>
                  <a:schemeClr val="bg1"/>
                </a:solidFill>
                <a:latin typeface="Microsoft Sans Serif" pitchFamily="34" charset="0"/>
                <a:cs typeface="Microsoft Sans Serif" pitchFamily="34" charset="0"/>
              </a:rPr>
              <a:t>Khai</a:t>
            </a:r>
            <a:r>
              <a:rPr lang="en-US" sz="2800" b="0" dirty="0">
                <a:solidFill>
                  <a:schemeClr val="bg1"/>
                </a:solidFill>
                <a:latin typeface="Microsoft Sans Serif" pitchFamily="34" charset="0"/>
                <a:cs typeface="Microsoft Sans Serif" pitchFamily="34" charset="0"/>
              </a:rPr>
              <a:t> </a:t>
            </a:r>
            <a:r>
              <a:rPr lang="en-US" sz="2800" b="0" err="1">
                <a:solidFill>
                  <a:schemeClr val="bg1"/>
                </a:solidFill>
                <a:latin typeface="Microsoft Sans Serif" pitchFamily="34" charset="0"/>
                <a:cs typeface="Microsoft Sans Serif" pitchFamily="34" charset="0"/>
              </a:rPr>
              <a:t>báo</a:t>
            </a:r>
            <a:r>
              <a:rPr lang="en-US" sz="2800" b="0">
                <a:solidFill>
                  <a:schemeClr val="bg1"/>
                </a:solidFill>
                <a:latin typeface="Microsoft Sans Serif" pitchFamily="34" charset="0"/>
                <a:cs typeface="Microsoft Sans Serif" pitchFamily="34" charset="0"/>
              </a:rPr>
              <a:t> </a:t>
            </a:r>
            <a:r>
              <a:rPr lang="en-US" sz="2800" b="0" smtClean="0">
                <a:solidFill>
                  <a:schemeClr val="bg1"/>
                </a:solidFill>
                <a:latin typeface="Microsoft Sans Serif" pitchFamily="34" charset="0"/>
                <a:cs typeface="Microsoft Sans Serif" pitchFamily="34" charset="0"/>
              </a:rPr>
              <a:t>danh mục kho</a:t>
            </a:r>
          </a:p>
          <a:p>
            <a:pPr marL="457200" indent="-457200">
              <a:spcBef>
                <a:spcPts val="1200"/>
              </a:spcBef>
              <a:buFont typeface="+mj-lt"/>
              <a:buAutoNum type="arabicPeriod"/>
            </a:pPr>
            <a:r>
              <a:rPr lang="en-US" sz="2800" b="0" smtClean="0">
                <a:solidFill>
                  <a:schemeClr val="bg1"/>
                </a:solidFill>
                <a:latin typeface="Microsoft Sans Serif" pitchFamily="34" charset="0"/>
                <a:cs typeface="Microsoft Sans Serif" pitchFamily="34" charset="0"/>
              </a:rPr>
              <a:t>Khai báo danh mục hàng hoá, vật tư</a:t>
            </a:r>
            <a:endParaRPr lang="en-US" sz="2800" b="0" dirty="0">
              <a:solidFill>
                <a:schemeClr val="bg1"/>
              </a:solidFill>
              <a:latin typeface="Microsoft Sans Serif" pitchFamily="34" charset="0"/>
              <a:cs typeface="Microsoft Sans Serif" pitchFamily="34" charset="0"/>
            </a:endParaRPr>
          </a:p>
          <a:p>
            <a:pPr marL="457200" indent="-457200">
              <a:spcBef>
                <a:spcPts val="1200"/>
              </a:spcBef>
              <a:buFont typeface="+mj-lt"/>
              <a:buAutoNum type="arabicPeriod"/>
            </a:pPr>
            <a:r>
              <a:rPr lang="en-US" sz="2800" b="0" smtClean="0">
                <a:solidFill>
                  <a:schemeClr val="bg1"/>
                </a:solidFill>
                <a:latin typeface="Microsoft Sans Serif" pitchFamily="34" charset="0"/>
                <a:cs typeface="Microsoft Sans Serif" pitchFamily="34" charset="0"/>
              </a:rPr>
              <a:t>Danh mục khách hàng (nhà CC)</a:t>
            </a:r>
          </a:p>
          <a:p>
            <a:pPr marL="457200" indent="-457200">
              <a:spcBef>
                <a:spcPts val="1200"/>
              </a:spcBef>
              <a:buFont typeface="+mj-lt"/>
              <a:buAutoNum type="arabicPeriod"/>
            </a:pPr>
            <a:endParaRPr lang="en-US" sz="2800" b="0" dirty="0" smtClean="0">
              <a:solidFill>
                <a:schemeClr val="bg1"/>
              </a:solidFill>
              <a:latin typeface="Microsoft Sans Serif" pitchFamily="34" charset="0"/>
              <a:cs typeface="Microsoft Sans Serif" pitchFamily="34" charset="0"/>
            </a:endParaRPr>
          </a:p>
        </p:txBody>
      </p:sp>
    </p:spTree>
    <p:extLst>
      <p:ext uri="{BB962C8B-B14F-4D97-AF65-F5344CB8AC3E}">
        <p14:creationId xmlns:p14="http://schemas.microsoft.com/office/powerpoint/2010/main" xmlns="" val="150197734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5</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Khai</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báo</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tham</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số</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và</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danh</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mục</a:t>
            </a:r>
            <a:endParaRPr lang="en-US" dirty="0"/>
          </a:p>
        </p:txBody>
      </p:sp>
      <p:sp>
        <p:nvSpPr>
          <p:cNvPr id="3" name="TextBox 2"/>
          <p:cNvSpPr txBox="1"/>
          <p:nvPr/>
        </p:nvSpPr>
        <p:spPr>
          <a:xfrm>
            <a:off x="304800" y="1143000"/>
            <a:ext cx="7467600" cy="523220"/>
          </a:xfrm>
          <a:prstGeom prst="rect">
            <a:avLst/>
          </a:prstGeom>
          <a:noFill/>
        </p:spPr>
        <p:txBody>
          <a:bodyPr wrap="square" rtlCol="0">
            <a:spAutoFit/>
          </a:bodyPr>
          <a:lstStyle/>
          <a:p>
            <a:pPr marL="457200" indent="-457200">
              <a:spcBef>
                <a:spcPts val="1200"/>
              </a:spcBef>
            </a:pPr>
            <a:r>
              <a:rPr lang="en-US" sz="2800" b="0" smtClean="0">
                <a:solidFill>
                  <a:schemeClr val="bg1"/>
                </a:solidFill>
                <a:latin typeface="Microsoft Sans Serif" pitchFamily="34" charset="0"/>
                <a:cs typeface="Microsoft Sans Serif" pitchFamily="34" charset="0"/>
              </a:rPr>
              <a:t>5.1.Khai </a:t>
            </a:r>
            <a:r>
              <a:rPr lang="en-US" sz="2800" b="0" dirty="0" err="1" smtClean="0">
                <a:solidFill>
                  <a:schemeClr val="bg1"/>
                </a:solidFill>
                <a:latin typeface="Microsoft Sans Serif" pitchFamily="34" charset="0"/>
                <a:cs typeface="Microsoft Sans Serif" pitchFamily="34" charset="0"/>
              </a:rPr>
              <a:t>báo</a:t>
            </a:r>
            <a:r>
              <a:rPr lang="en-US" sz="2800" b="0" dirty="0" smtClean="0">
                <a:solidFill>
                  <a:schemeClr val="bg1"/>
                </a:solidFill>
                <a:latin typeface="Microsoft Sans Serif" pitchFamily="34" charset="0"/>
                <a:cs typeface="Microsoft Sans Serif" pitchFamily="34" charset="0"/>
              </a:rPr>
              <a:t> </a:t>
            </a:r>
            <a:r>
              <a:rPr lang="en-US" sz="2800" b="0" err="1" smtClean="0">
                <a:solidFill>
                  <a:schemeClr val="bg1"/>
                </a:solidFill>
                <a:latin typeface="Microsoft Sans Serif" pitchFamily="34" charset="0"/>
                <a:cs typeface="Microsoft Sans Serif" pitchFamily="34" charset="0"/>
              </a:rPr>
              <a:t>tham</a:t>
            </a:r>
            <a:r>
              <a:rPr lang="en-US" sz="2800" b="0" smtClean="0">
                <a:solidFill>
                  <a:schemeClr val="bg1"/>
                </a:solidFill>
                <a:latin typeface="Microsoft Sans Serif" pitchFamily="34" charset="0"/>
                <a:cs typeface="Microsoft Sans Serif" pitchFamily="34" charset="0"/>
              </a:rPr>
              <a:t> số</a:t>
            </a:r>
            <a:endParaRPr lang="en-US" sz="2800" b="0" dirty="0" smtClean="0">
              <a:solidFill>
                <a:schemeClr val="bg1"/>
              </a:solidFill>
              <a:latin typeface="Microsoft Sans Serif" pitchFamily="34" charset="0"/>
              <a:cs typeface="Microsoft Sans Serif" pitchFamily="34" charset="0"/>
            </a:endParaRPr>
          </a:p>
        </p:txBody>
      </p:sp>
      <p:pic>
        <p:nvPicPr>
          <p:cNvPr id="4" name="Picture 3"/>
          <p:cNvPicPr/>
          <p:nvPr/>
        </p:nvPicPr>
        <p:blipFill>
          <a:blip r:embed="rId3"/>
          <a:srcRect/>
          <a:stretch>
            <a:fillRect/>
          </a:stretch>
        </p:blipFill>
        <p:spPr bwMode="auto">
          <a:xfrm>
            <a:off x="1219200" y="2119312"/>
            <a:ext cx="7086600" cy="2681288"/>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xmlns="" val="150197734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52400"/>
            <a:ext cx="8915400" cy="590931"/>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alpha val="74001"/>
                    </a:schemeClr>
                  </a:outerShdw>
                </a:effectLst>
              </a14:hiddenEffects>
            </a:ext>
          </a:extLst>
        </p:spPr>
        <p:style>
          <a:lnRef idx="1">
            <a:schemeClr val="accent1"/>
          </a:lnRef>
          <a:fillRef idx="3">
            <a:schemeClr val="accent1"/>
          </a:fillRef>
          <a:effectRef idx="2">
            <a:schemeClr val="accent1"/>
          </a:effectRef>
          <a:fontRef idx="minor">
            <a:schemeClr val="lt1"/>
          </a:fontRef>
        </p:style>
        <p:txBody>
          <a:bodyPr/>
          <a:lstStyle/>
          <a:p>
            <a:pPr>
              <a:defRPr/>
            </a:pPr>
            <a:r>
              <a:rPr lang="en-US" sz="3600" kern="12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Nội</a:t>
            </a:r>
            <a:r>
              <a:rPr lang="en-US" sz="3600"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dung</a:t>
            </a:r>
          </a:p>
        </p:txBody>
      </p:sp>
      <p:sp>
        <p:nvSpPr>
          <p:cNvPr id="2" name="Rectangle 1"/>
          <p:cNvSpPr/>
          <p:nvPr/>
        </p:nvSpPr>
        <p:spPr>
          <a:xfrm>
            <a:off x="533400" y="1143000"/>
            <a:ext cx="8001000" cy="2523768"/>
          </a:xfrm>
          <a:prstGeom prst="rect">
            <a:avLst/>
          </a:prstGeom>
        </p:spPr>
        <p:txBody>
          <a:bodyPr wrap="square">
            <a:spAutoFit/>
          </a:bodyPr>
          <a:lstStyle/>
          <a:p>
            <a:pPr marL="342900" lvl="0" indent="-548640">
              <a:spcBef>
                <a:spcPts val="1200"/>
              </a:spcBef>
              <a:buFont typeface="+mj-lt"/>
              <a:buAutoNum type="arabicPeriod"/>
            </a:pPr>
            <a:r>
              <a:rPr lang="vi-VN" sz="3200" dirty="0">
                <a:solidFill>
                  <a:srgbClr val="002060"/>
                </a:solidFill>
                <a:latin typeface="Microsoft Sans Serif" pitchFamily="34" charset="0"/>
                <a:cs typeface="Microsoft Sans Serif" pitchFamily="34" charset="0"/>
              </a:rPr>
              <a:t>Sơ đồ hạch </a:t>
            </a:r>
            <a:r>
              <a:rPr lang="vi-VN" sz="3200" dirty="0" smtClean="0">
                <a:solidFill>
                  <a:srgbClr val="002060"/>
                </a:solidFill>
                <a:latin typeface="Microsoft Sans Serif" pitchFamily="34" charset="0"/>
                <a:cs typeface="Microsoft Sans Serif" pitchFamily="34" charset="0"/>
              </a:rPr>
              <a:t>toán.</a:t>
            </a:r>
            <a:endParaRPr lang="en-US" sz="3200" dirty="0" smtClean="0">
              <a:solidFill>
                <a:srgbClr val="002060"/>
              </a:solidFill>
              <a:latin typeface="Microsoft Sans Serif" pitchFamily="34" charset="0"/>
              <a:cs typeface="Microsoft Sans Serif" pitchFamily="34" charset="0"/>
            </a:endParaRPr>
          </a:p>
          <a:p>
            <a:pPr marL="342900" lvl="0" indent="-548640">
              <a:spcBef>
                <a:spcPts val="1200"/>
              </a:spcBef>
              <a:buFont typeface="+mj-lt"/>
              <a:buAutoNum type="arabicPeriod"/>
            </a:pPr>
            <a:r>
              <a:rPr lang="en-US" sz="3200" dirty="0" err="1" smtClean="0">
                <a:solidFill>
                  <a:srgbClr val="002060"/>
                </a:solidFill>
                <a:latin typeface="Microsoft Sans Serif" pitchFamily="34" charset="0"/>
                <a:cs typeface="Microsoft Sans Serif" pitchFamily="34" charset="0"/>
              </a:rPr>
              <a:t>Quy</a:t>
            </a:r>
            <a:r>
              <a:rPr lang="en-US" sz="3200" dirty="0" smtClean="0">
                <a:solidFill>
                  <a:srgbClr val="002060"/>
                </a:solidFill>
                <a:latin typeface="Microsoft Sans Serif" pitchFamily="34" charset="0"/>
                <a:cs typeface="Microsoft Sans Serif" pitchFamily="34" charset="0"/>
              </a:rPr>
              <a:t> </a:t>
            </a:r>
            <a:r>
              <a:rPr lang="en-US" sz="3200" dirty="0" err="1" smtClean="0">
                <a:solidFill>
                  <a:srgbClr val="002060"/>
                </a:solidFill>
                <a:latin typeface="Microsoft Sans Serif" pitchFamily="34" charset="0"/>
                <a:cs typeface="Microsoft Sans Serif" pitchFamily="34" charset="0"/>
              </a:rPr>
              <a:t>trình</a:t>
            </a:r>
            <a:r>
              <a:rPr lang="en-US" sz="3200" dirty="0" smtClean="0">
                <a:solidFill>
                  <a:srgbClr val="002060"/>
                </a:solidFill>
                <a:latin typeface="Microsoft Sans Serif" pitchFamily="34" charset="0"/>
                <a:cs typeface="Microsoft Sans Serif" pitchFamily="34" charset="0"/>
              </a:rPr>
              <a:t> </a:t>
            </a:r>
            <a:r>
              <a:rPr lang="en-US" sz="3200" dirty="0" err="1" smtClean="0">
                <a:solidFill>
                  <a:srgbClr val="002060"/>
                </a:solidFill>
                <a:latin typeface="Microsoft Sans Serif" pitchFamily="34" charset="0"/>
                <a:cs typeface="Microsoft Sans Serif" pitchFamily="34" charset="0"/>
              </a:rPr>
              <a:t>n.vụ</a:t>
            </a:r>
            <a:r>
              <a:rPr lang="en-US" sz="3200" dirty="0" smtClean="0">
                <a:solidFill>
                  <a:srgbClr val="002060"/>
                </a:solidFill>
                <a:latin typeface="Microsoft Sans Serif" pitchFamily="34" charset="0"/>
                <a:cs typeface="Microsoft Sans Serif" pitchFamily="34" charset="0"/>
              </a:rPr>
              <a:t>, c</a:t>
            </a:r>
            <a:r>
              <a:rPr lang="vi-VN" sz="3200" dirty="0" smtClean="0">
                <a:solidFill>
                  <a:srgbClr val="002060"/>
                </a:solidFill>
                <a:latin typeface="Microsoft Sans Serif" pitchFamily="34" charset="0"/>
                <a:cs typeface="Microsoft Sans Serif" pitchFamily="34" charset="0"/>
              </a:rPr>
              <a:t>ác </a:t>
            </a:r>
            <a:r>
              <a:rPr lang="vi-VN" sz="3200" dirty="0">
                <a:solidFill>
                  <a:srgbClr val="002060"/>
                </a:solidFill>
                <a:latin typeface="Microsoft Sans Serif" pitchFamily="34" charset="0"/>
                <a:cs typeface="Microsoft Sans Serif" pitchFamily="34" charset="0"/>
              </a:rPr>
              <a:t>mẫu </a:t>
            </a:r>
            <a:r>
              <a:rPr lang="vi-VN" sz="3200" dirty="0" smtClean="0">
                <a:solidFill>
                  <a:srgbClr val="002060"/>
                </a:solidFill>
                <a:latin typeface="Microsoft Sans Serif" pitchFamily="34" charset="0"/>
                <a:cs typeface="Microsoft Sans Serif" pitchFamily="34" charset="0"/>
              </a:rPr>
              <a:t>c</a:t>
            </a:r>
            <a:r>
              <a:rPr lang="en-US" sz="3200" dirty="0" smtClean="0">
                <a:solidFill>
                  <a:srgbClr val="002060"/>
                </a:solidFill>
                <a:latin typeface="Microsoft Sans Serif" pitchFamily="34" charset="0"/>
                <a:cs typeface="Microsoft Sans Serif" pitchFamily="34" charset="0"/>
              </a:rPr>
              <a:t>.</a:t>
            </a:r>
            <a:r>
              <a:rPr lang="en-US" sz="3200" dirty="0" err="1" smtClean="0">
                <a:solidFill>
                  <a:srgbClr val="002060"/>
                </a:solidFill>
                <a:latin typeface="Microsoft Sans Serif" pitchFamily="34" charset="0"/>
                <a:cs typeface="Microsoft Sans Serif" pitchFamily="34" charset="0"/>
              </a:rPr>
              <a:t>từ</a:t>
            </a:r>
            <a:r>
              <a:rPr lang="vi-VN" sz="3200" dirty="0" smtClean="0">
                <a:solidFill>
                  <a:srgbClr val="002060"/>
                </a:solidFill>
                <a:latin typeface="Microsoft Sans Serif" pitchFamily="34" charset="0"/>
                <a:cs typeface="Microsoft Sans Serif" pitchFamily="34" charset="0"/>
              </a:rPr>
              <a:t>, </a:t>
            </a:r>
            <a:r>
              <a:rPr lang="en-US" sz="3200" dirty="0" smtClean="0">
                <a:solidFill>
                  <a:srgbClr val="002060"/>
                </a:solidFill>
                <a:latin typeface="Microsoft Sans Serif" pitchFamily="34" charset="0"/>
                <a:cs typeface="Microsoft Sans Serif" pitchFamily="34" charset="0"/>
              </a:rPr>
              <a:t>b/c.</a:t>
            </a:r>
          </a:p>
          <a:p>
            <a:pPr marL="342900" lvl="0" indent="-548640">
              <a:spcBef>
                <a:spcPts val="1200"/>
              </a:spcBef>
              <a:buFont typeface="+mj-lt"/>
              <a:buAutoNum type="arabicPeriod"/>
            </a:pPr>
            <a:r>
              <a:rPr lang="vi-VN" sz="3200" dirty="0" smtClean="0">
                <a:solidFill>
                  <a:srgbClr val="002060"/>
                </a:solidFill>
                <a:latin typeface="Microsoft Sans Serif" pitchFamily="34" charset="0"/>
                <a:cs typeface="Microsoft Sans Serif" pitchFamily="34" charset="0"/>
              </a:rPr>
              <a:t>Quy </a:t>
            </a:r>
            <a:r>
              <a:rPr lang="vi-VN" sz="3200" dirty="0">
                <a:solidFill>
                  <a:srgbClr val="002060"/>
                </a:solidFill>
                <a:latin typeface="Microsoft Sans Serif" pitchFamily="34" charset="0"/>
                <a:cs typeface="Microsoft Sans Serif" pitchFamily="34" charset="0"/>
              </a:rPr>
              <a:t>trình thực hiện trên phần </a:t>
            </a:r>
            <a:r>
              <a:rPr lang="vi-VN" sz="3200" dirty="0" smtClean="0">
                <a:solidFill>
                  <a:srgbClr val="002060"/>
                </a:solidFill>
                <a:latin typeface="Microsoft Sans Serif" pitchFamily="34" charset="0"/>
                <a:cs typeface="Microsoft Sans Serif" pitchFamily="34" charset="0"/>
              </a:rPr>
              <a:t>mềm.</a:t>
            </a:r>
            <a:endParaRPr lang="en-US" sz="3200" dirty="0" smtClean="0">
              <a:solidFill>
                <a:srgbClr val="002060"/>
              </a:solidFill>
              <a:latin typeface="Microsoft Sans Serif" pitchFamily="34" charset="0"/>
              <a:cs typeface="Microsoft Sans Serif" pitchFamily="34" charset="0"/>
            </a:endParaRPr>
          </a:p>
          <a:p>
            <a:pPr marL="342900" lvl="0" indent="-548640">
              <a:spcBef>
                <a:spcPts val="1200"/>
              </a:spcBef>
              <a:buFont typeface="+mj-lt"/>
              <a:buAutoNum type="arabicPeriod"/>
            </a:pPr>
            <a:r>
              <a:rPr lang="vi-VN" sz="3200" dirty="0" smtClean="0">
                <a:solidFill>
                  <a:srgbClr val="002060"/>
                </a:solidFill>
                <a:latin typeface="Microsoft Sans Serif" pitchFamily="34" charset="0"/>
                <a:cs typeface="Microsoft Sans Serif" pitchFamily="34" charset="0"/>
              </a:rPr>
              <a:t>Kỹ </a:t>
            </a:r>
            <a:r>
              <a:rPr lang="vi-VN" sz="3200" dirty="0">
                <a:solidFill>
                  <a:srgbClr val="002060"/>
                </a:solidFill>
                <a:latin typeface="Microsoft Sans Serif" pitchFamily="34" charset="0"/>
                <a:cs typeface="Microsoft Sans Serif" pitchFamily="34" charset="0"/>
              </a:rPr>
              <a:t>năng </a:t>
            </a:r>
            <a:r>
              <a:rPr lang="vi-VN" sz="3200" dirty="0" smtClean="0">
                <a:solidFill>
                  <a:srgbClr val="002060"/>
                </a:solidFill>
                <a:latin typeface="Microsoft Sans Serif" pitchFamily="34" charset="0"/>
                <a:cs typeface="Microsoft Sans Serif" pitchFamily="34" charset="0"/>
              </a:rPr>
              <a:t>thực </a:t>
            </a:r>
            <a:r>
              <a:rPr lang="vi-VN" sz="3200" dirty="0">
                <a:solidFill>
                  <a:srgbClr val="002060"/>
                </a:solidFill>
                <a:latin typeface="Microsoft Sans Serif" pitchFamily="34" charset="0"/>
                <a:cs typeface="Microsoft Sans Serif" pitchFamily="34" charset="0"/>
              </a:rPr>
              <a:t>hành trên phần </a:t>
            </a:r>
            <a:r>
              <a:rPr lang="vi-VN" sz="3200" dirty="0" smtClean="0">
                <a:solidFill>
                  <a:srgbClr val="002060"/>
                </a:solidFill>
                <a:latin typeface="Microsoft Sans Serif" pitchFamily="34" charset="0"/>
                <a:cs typeface="Microsoft Sans Serif" pitchFamily="34" charset="0"/>
              </a:rPr>
              <a:t>mềm</a:t>
            </a:r>
            <a:r>
              <a:rPr lang="en-US" sz="3200" dirty="0" smtClean="0">
                <a:solidFill>
                  <a:srgbClr val="002060"/>
                </a:solidFill>
                <a:latin typeface="Microsoft Sans Serif" pitchFamily="34" charset="0"/>
                <a:cs typeface="Microsoft Sans Serif" pitchFamily="34" charset="0"/>
              </a:rPr>
              <a:t>.</a:t>
            </a:r>
            <a:endParaRPr lang="en-US" sz="3200" dirty="0">
              <a:solidFill>
                <a:srgbClr val="002060"/>
              </a:solidFill>
              <a:latin typeface="Microsoft Sans Serif" pitchFamily="34" charset="0"/>
              <a:cs typeface="Microsoft Sans Serif" pitchFamily="34" charset="0"/>
            </a:endParaRP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5</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Khai</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báo</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tham</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số</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và</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danh</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mục</a:t>
            </a:r>
            <a:endParaRPr lang="en-US" dirty="0"/>
          </a:p>
        </p:txBody>
      </p:sp>
      <p:sp>
        <p:nvSpPr>
          <p:cNvPr id="3" name="TextBox 2"/>
          <p:cNvSpPr txBox="1"/>
          <p:nvPr/>
        </p:nvSpPr>
        <p:spPr>
          <a:xfrm>
            <a:off x="304800" y="1143000"/>
            <a:ext cx="7467600" cy="523220"/>
          </a:xfrm>
          <a:prstGeom prst="rect">
            <a:avLst/>
          </a:prstGeom>
          <a:noFill/>
        </p:spPr>
        <p:txBody>
          <a:bodyPr wrap="square" rtlCol="0">
            <a:spAutoFit/>
          </a:bodyPr>
          <a:lstStyle/>
          <a:p>
            <a:pPr marL="457200" indent="-457200">
              <a:spcBef>
                <a:spcPts val="1200"/>
              </a:spcBef>
            </a:pPr>
            <a:r>
              <a:rPr lang="en-US" sz="2800" b="0" smtClean="0">
                <a:solidFill>
                  <a:schemeClr val="bg1"/>
                </a:solidFill>
                <a:latin typeface="Microsoft Sans Serif" pitchFamily="34" charset="0"/>
                <a:cs typeface="Microsoft Sans Serif" pitchFamily="34" charset="0"/>
              </a:rPr>
              <a:t>5.2.Khai </a:t>
            </a:r>
            <a:r>
              <a:rPr lang="en-US" sz="2800" b="0" err="1">
                <a:solidFill>
                  <a:schemeClr val="bg1"/>
                </a:solidFill>
                <a:latin typeface="Microsoft Sans Serif" pitchFamily="34" charset="0"/>
                <a:cs typeface="Microsoft Sans Serif" pitchFamily="34" charset="0"/>
              </a:rPr>
              <a:t>báo</a:t>
            </a:r>
            <a:r>
              <a:rPr lang="en-US" sz="2800" b="0">
                <a:solidFill>
                  <a:schemeClr val="bg1"/>
                </a:solidFill>
                <a:latin typeface="Microsoft Sans Serif" pitchFamily="34" charset="0"/>
                <a:cs typeface="Microsoft Sans Serif" pitchFamily="34" charset="0"/>
              </a:rPr>
              <a:t> </a:t>
            </a:r>
            <a:r>
              <a:rPr lang="en-US" sz="2800" b="0" smtClean="0">
                <a:solidFill>
                  <a:schemeClr val="bg1"/>
                </a:solidFill>
                <a:latin typeface="Microsoft Sans Serif" pitchFamily="34" charset="0"/>
                <a:cs typeface="Microsoft Sans Serif" pitchFamily="34" charset="0"/>
              </a:rPr>
              <a:t>danh mục kho</a:t>
            </a:r>
          </a:p>
        </p:txBody>
      </p:sp>
      <p:pic>
        <p:nvPicPr>
          <p:cNvPr id="4" name="Picture 3"/>
          <p:cNvPicPr/>
          <p:nvPr/>
        </p:nvPicPr>
        <p:blipFill>
          <a:blip r:embed="rId3"/>
          <a:srcRect/>
          <a:stretch>
            <a:fillRect/>
          </a:stretch>
        </p:blipFill>
        <p:spPr bwMode="auto">
          <a:xfrm>
            <a:off x="1143000" y="1952624"/>
            <a:ext cx="5995987" cy="3305175"/>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xmlns="" val="150197734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5</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Khai</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báo</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tham</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số</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và</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danh</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mục</a:t>
            </a:r>
            <a:endParaRPr lang="en-US" dirty="0"/>
          </a:p>
        </p:txBody>
      </p:sp>
      <p:sp>
        <p:nvSpPr>
          <p:cNvPr id="3" name="TextBox 2"/>
          <p:cNvSpPr txBox="1"/>
          <p:nvPr/>
        </p:nvSpPr>
        <p:spPr>
          <a:xfrm>
            <a:off x="304800" y="1143000"/>
            <a:ext cx="7467600" cy="523220"/>
          </a:xfrm>
          <a:prstGeom prst="rect">
            <a:avLst/>
          </a:prstGeom>
          <a:noFill/>
        </p:spPr>
        <p:txBody>
          <a:bodyPr wrap="square" rtlCol="0">
            <a:spAutoFit/>
          </a:bodyPr>
          <a:lstStyle/>
          <a:p>
            <a:pPr marL="457200" indent="-457200">
              <a:spcBef>
                <a:spcPts val="1200"/>
              </a:spcBef>
            </a:pPr>
            <a:r>
              <a:rPr lang="en-US" sz="2800" b="0" smtClean="0">
                <a:solidFill>
                  <a:schemeClr val="bg1"/>
                </a:solidFill>
                <a:latin typeface="Microsoft Sans Serif" pitchFamily="34" charset="0"/>
                <a:cs typeface="Microsoft Sans Serif" pitchFamily="34" charset="0"/>
              </a:rPr>
              <a:t>5.3.Khai </a:t>
            </a:r>
            <a:r>
              <a:rPr lang="en-US" sz="2800" b="0" err="1">
                <a:solidFill>
                  <a:schemeClr val="bg1"/>
                </a:solidFill>
                <a:latin typeface="Microsoft Sans Serif" pitchFamily="34" charset="0"/>
                <a:cs typeface="Microsoft Sans Serif" pitchFamily="34" charset="0"/>
              </a:rPr>
              <a:t>báo</a:t>
            </a:r>
            <a:r>
              <a:rPr lang="en-US" sz="2800" b="0">
                <a:solidFill>
                  <a:schemeClr val="bg1"/>
                </a:solidFill>
                <a:latin typeface="Microsoft Sans Serif" pitchFamily="34" charset="0"/>
                <a:cs typeface="Microsoft Sans Serif" pitchFamily="34" charset="0"/>
              </a:rPr>
              <a:t> </a:t>
            </a:r>
            <a:r>
              <a:rPr lang="en-US" sz="2800" b="0" smtClean="0">
                <a:solidFill>
                  <a:schemeClr val="bg1"/>
                </a:solidFill>
                <a:latin typeface="Microsoft Sans Serif" pitchFamily="34" charset="0"/>
                <a:cs typeface="Microsoft Sans Serif" pitchFamily="34" charset="0"/>
              </a:rPr>
              <a:t>danh mục hàng hoá vật tư</a:t>
            </a:r>
          </a:p>
        </p:txBody>
      </p:sp>
      <p:pic>
        <p:nvPicPr>
          <p:cNvPr id="5" name="Picture 4"/>
          <p:cNvPicPr/>
          <p:nvPr/>
        </p:nvPicPr>
        <p:blipFill>
          <a:blip r:embed="rId3"/>
          <a:srcRect/>
          <a:stretch>
            <a:fillRect/>
          </a:stretch>
        </p:blipFill>
        <p:spPr bwMode="auto">
          <a:xfrm>
            <a:off x="1295400" y="1752600"/>
            <a:ext cx="6477000" cy="4495800"/>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xmlns="" val="150197734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5</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Khai</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báo</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tham</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số</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và</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danh</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mục</a:t>
            </a:r>
            <a:endParaRPr lang="en-US" dirty="0"/>
          </a:p>
        </p:txBody>
      </p:sp>
      <p:sp>
        <p:nvSpPr>
          <p:cNvPr id="3" name="TextBox 2"/>
          <p:cNvSpPr txBox="1"/>
          <p:nvPr/>
        </p:nvSpPr>
        <p:spPr>
          <a:xfrm>
            <a:off x="304800" y="1143000"/>
            <a:ext cx="7467600" cy="523220"/>
          </a:xfrm>
          <a:prstGeom prst="rect">
            <a:avLst/>
          </a:prstGeom>
          <a:noFill/>
        </p:spPr>
        <p:txBody>
          <a:bodyPr wrap="square" rtlCol="0">
            <a:spAutoFit/>
          </a:bodyPr>
          <a:lstStyle/>
          <a:p>
            <a:pPr marL="457200" indent="-457200">
              <a:spcBef>
                <a:spcPts val="1200"/>
              </a:spcBef>
            </a:pPr>
            <a:r>
              <a:rPr lang="en-US" sz="2800" b="0" smtClean="0">
                <a:solidFill>
                  <a:schemeClr val="bg1"/>
                </a:solidFill>
                <a:latin typeface="Microsoft Sans Serif" pitchFamily="34" charset="0"/>
                <a:cs typeface="Microsoft Sans Serif" pitchFamily="34" charset="0"/>
              </a:rPr>
              <a:t>5.4.Khai </a:t>
            </a:r>
            <a:r>
              <a:rPr lang="en-US" sz="2800" b="0" err="1">
                <a:solidFill>
                  <a:schemeClr val="bg1"/>
                </a:solidFill>
                <a:latin typeface="Microsoft Sans Serif" pitchFamily="34" charset="0"/>
                <a:cs typeface="Microsoft Sans Serif" pitchFamily="34" charset="0"/>
              </a:rPr>
              <a:t>báo</a:t>
            </a:r>
            <a:r>
              <a:rPr lang="en-US" sz="2800" b="0">
                <a:solidFill>
                  <a:schemeClr val="bg1"/>
                </a:solidFill>
                <a:latin typeface="Microsoft Sans Serif" pitchFamily="34" charset="0"/>
                <a:cs typeface="Microsoft Sans Serif" pitchFamily="34" charset="0"/>
              </a:rPr>
              <a:t> </a:t>
            </a:r>
            <a:r>
              <a:rPr lang="en-US" sz="2800" b="0" smtClean="0">
                <a:solidFill>
                  <a:schemeClr val="bg1"/>
                </a:solidFill>
                <a:latin typeface="Microsoft Sans Serif" pitchFamily="34" charset="0"/>
                <a:cs typeface="Microsoft Sans Serif" pitchFamily="34" charset="0"/>
              </a:rPr>
              <a:t>danh mục khách hàng (nhà CC)</a:t>
            </a:r>
          </a:p>
        </p:txBody>
      </p:sp>
      <p:pic>
        <p:nvPicPr>
          <p:cNvPr id="5" name="Picture 4"/>
          <p:cNvPicPr/>
          <p:nvPr/>
        </p:nvPicPr>
        <p:blipFill>
          <a:blip r:embed="rId3"/>
          <a:srcRect/>
          <a:stretch>
            <a:fillRect/>
          </a:stretch>
        </p:blipFill>
        <p:spPr bwMode="auto">
          <a:xfrm>
            <a:off x="1371600" y="1752600"/>
            <a:ext cx="6781800" cy="4495800"/>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xmlns="" val="150197734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6</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Nhập</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số</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dư</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ban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đầu</a:t>
            </a:r>
            <a:endParaRPr lang="en-US" dirty="0"/>
          </a:p>
        </p:txBody>
      </p:sp>
      <p:sp>
        <p:nvSpPr>
          <p:cNvPr id="3" name="TextBox 2"/>
          <p:cNvSpPr txBox="1"/>
          <p:nvPr/>
        </p:nvSpPr>
        <p:spPr>
          <a:xfrm>
            <a:off x="304800" y="1143000"/>
            <a:ext cx="7467600" cy="461665"/>
          </a:xfrm>
          <a:prstGeom prst="rect">
            <a:avLst/>
          </a:prstGeom>
          <a:noFill/>
        </p:spPr>
        <p:txBody>
          <a:bodyPr wrap="square" rtlCol="0">
            <a:spAutoFit/>
          </a:bodyPr>
          <a:lstStyle/>
          <a:p>
            <a:pPr>
              <a:spcBef>
                <a:spcPts val="1200"/>
              </a:spcBef>
            </a:pPr>
            <a:r>
              <a:rPr lang="en-US" sz="2400" b="0" err="1" smtClean="0">
                <a:solidFill>
                  <a:schemeClr val="bg1"/>
                </a:solidFill>
                <a:latin typeface="Microsoft Sans Serif" pitchFamily="34" charset="0"/>
                <a:cs typeface="Microsoft Sans Serif" pitchFamily="34" charset="0"/>
              </a:rPr>
              <a:t>Nhập</a:t>
            </a:r>
            <a:r>
              <a:rPr lang="en-US" sz="2400" b="0" smtClean="0">
                <a:solidFill>
                  <a:schemeClr val="bg1"/>
                </a:solidFill>
                <a:latin typeface="Microsoft Sans Serif" pitchFamily="34" charset="0"/>
                <a:cs typeface="Microsoft Sans Serif" pitchFamily="34" charset="0"/>
              </a:rPr>
              <a:t> tồn kho đầu kỳ của các hàng hoá vật tư</a:t>
            </a:r>
            <a:endParaRPr lang="en-US" sz="2400" b="0" dirty="0" smtClean="0">
              <a:solidFill>
                <a:schemeClr val="bg1"/>
              </a:solidFill>
              <a:latin typeface="Microsoft Sans Serif" pitchFamily="34" charset="0"/>
              <a:cs typeface="Microsoft Sans Serif" pitchFamily="34" charset="0"/>
            </a:endParaRPr>
          </a:p>
        </p:txBody>
      </p:sp>
      <p:pic>
        <p:nvPicPr>
          <p:cNvPr id="4" name="Picture 3"/>
          <p:cNvPicPr/>
          <p:nvPr/>
        </p:nvPicPr>
        <p:blipFill>
          <a:blip r:embed="rId3"/>
          <a:srcRect/>
          <a:stretch>
            <a:fillRect/>
          </a:stretch>
        </p:blipFill>
        <p:spPr bwMode="auto">
          <a:xfrm>
            <a:off x="1219200" y="2424112"/>
            <a:ext cx="6248400" cy="2376488"/>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xmlns="" val="21620684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7</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Cập</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nhật</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chứng</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từ</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1800"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(1/4)</a:t>
            </a:r>
            <a:endParaRPr lang="en-US" sz="1800" dirty="0"/>
          </a:p>
        </p:txBody>
      </p:sp>
      <p:sp>
        <p:nvSpPr>
          <p:cNvPr id="5" name="Title 1"/>
          <p:cNvSpPr txBox="1">
            <a:spLocks/>
          </p:cNvSpPr>
          <p:nvPr/>
        </p:nvSpPr>
        <p:spPr bwMode="auto">
          <a:xfrm>
            <a:off x="381000" y="990600"/>
            <a:ext cx="8382000" cy="22775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marL="514350" indent="-514350">
              <a:lnSpc>
                <a:spcPct val="100000"/>
              </a:lnSpc>
              <a:spcBef>
                <a:spcPts val="1200"/>
              </a:spcBef>
              <a:buAutoNum type="arabicPeriod"/>
              <a:defRPr/>
            </a:pPr>
            <a:r>
              <a:rPr lang="en-US" sz="2800" b="0" err="1" smtClean="0">
                <a:solidFill>
                  <a:srgbClr val="002060"/>
                </a:solidFill>
                <a:effectLst/>
                <a:latin typeface="Microsoft Sans Serif" pitchFamily="34" charset="0"/>
                <a:cs typeface="Microsoft Sans Serif" pitchFamily="34" charset="0"/>
              </a:rPr>
              <a:t>Phiếu</a:t>
            </a:r>
            <a:r>
              <a:rPr lang="en-US" sz="2800" b="0" smtClean="0">
                <a:solidFill>
                  <a:srgbClr val="002060"/>
                </a:solidFill>
                <a:effectLst/>
                <a:latin typeface="Microsoft Sans Serif" pitchFamily="34" charset="0"/>
                <a:cs typeface="Microsoft Sans Serif" pitchFamily="34" charset="0"/>
              </a:rPr>
              <a:t> nhập kho</a:t>
            </a:r>
            <a:endParaRPr lang="en-US" sz="2800" b="0" dirty="0" smtClean="0">
              <a:solidFill>
                <a:srgbClr val="002060"/>
              </a:solidFill>
              <a:effectLst/>
              <a:latin typeface="Microsoft Sans Serif" pitchFamily="34" charset="0"/>
              <a:cs typeface="Microsoft Sans Serif" pitchFamily="34" charset="0"/>
            </a:endParaRPr>
          </a:p>
          <a:p>
            <a:pPr marL="514350" indent="-514350">
              <a:lnSpc>
                <a:spcPct val="100000"/>
              </a:lnSpc>
              <a:spcBef>
                <a:spcPts val="1200"/>
              </a:spcBef>
              <a:buAutoNum type="arabicPeriod"/>
              <a:defRPr/>
            </a:pPr>
            <a:r>
              <a:rPr lang="en-US" sz="2800" b="0" smtClean="0">
                <a:solidFill>
                  <a:srgbClr val="002060"/>
                </a:solidFill>
                <a:effectLst/>
                <a:latin typeface="Microsoft Sans Serif" pitchFamily="34" charset="0"/>
                <a:cs typeface="Microsoft Sans Serif" pitchFamily="34" charset="0"/>
              </a:rPr>
              <a:t>Phiếu xuất kho</a:t>
            </a:r>
            <a:endParaRPr lang="en-US" sz="2800" b="0" dirty="0" smtClean="0">
              <a:solidFill>
                <a:srgbClr val="002060"/>
              </a:solidFill>
              <a:effectLst/>
              <a:latin typeface="Microsoft Sans Serif" pitchFamily="34" charset="0"/>
              <a:cs typeface="Microsoft Sans Serif" pitchFamily="34" charset="0"/>
            </a:endParaRPr>
          </a:p>
          <a:p>
            <a:pPr marL="514350" indent="-514350">
              <a:lnSpc>
                <a:spcPct val="100000"/>
              </a:lnSpc>
              <a:spcBef>
                <a:spcPts val="1200"/>
              </a:spcBef>
              <a:buAutoNum type="arabicPeriod"/>
              <a:defRPr/>
            </a:pPr>
            <a:r>
              <a:rPr lang="en-US" sz="2800" b="0" smtClean="0">
                <a:solidFill>
                  <a:srgbClr val="002060"/>
                </a:solidFill>
                <a:effectLst/>
                <a:latin typeface="Microsoft Sans Serif" pitchFamily="34" charset="0"/>
                <a:cs typeface="Microsoft Sans Serif" pitchFamily="34" charset="0"/>
              </a:rPr>
              <a:t>Phiếu xuất điều chuyển</a:t>
            </a:r>
            <a:endParaRPr lang="en-US" sz="2800" b="0" dirty="0" smtClean="0">
              <a:solidFill>
                <a:srgbClr val="002060"/>
              </a:solidFill>
              <a:effectLst/>
              <a:latin typeface="Microsoft Sans Serif" pitchFamily="34" charset="0"/>
              <a:cs typeface="Microsoft Sans Serif" pitchFamily="34" charset="0"/>
            </a:endParaRPr>
          </a:p>
          <a:p>
            <a:pPr marL="514350" indent="-514350">
              <a:lnSpc>
                <a:spcPct val="100000"/>
              </a:lnSpc>
              <a:spcBef>
                <a:spcPts val="1200"/>
              </a:spcBef>
              <a:buAutoNum type="arabicPeriod"/>
              <a:defRPr/>
            </a:pPr>
            <a:endParaRPr lang="en-US" sz="2800" b="0" dirty="0">
              <a:solidFill>
                <a:srgbClr val="002060"/>
              </a:solidFill>
              <a:effectLst/>
              <a:latin typeface="Microsoft Sans Serif" pitchFamily="34" charset="0"/>
              <a:cs typeface="Microsoft Sans Serif" pitchFamily="34" charset="0"/>
            </a:endParaRPr>
          </a:p>
        </p:txBody>
      </p:sp>
    </p:spTree>
    <p:extLst>
      <p:ext uri="{BB962C8B-B14F-4D97-AF65-F5344CB8AC3E}">
        <p14:creationId xmlns:p14="http://schemas.microsoft.com/office/powerpoint/2010/main" xmlns="" val="122813097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7</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Cập</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nhật</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chứng</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từ</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1800"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(2/4)</a:t>
            </a:r>
            <a:endParaRPr lang="en-US" sz="1800" dirty="0"/>
          </a:p>
        </p:txBody>
      </p:sp>
      <p:sp>
        <p:nvSpPr>
          <p:cNvPr id="5" name="Title 1"/>
          <p:cNvSpPr txBox="1">
            <a:spLocks/>
          </p:cNvSpPr>
          <p:nvPr/>
        </p:nvSpPr>
        <p:spPr bwMode="auto">
          <a:xfrm>
            <a:off x="152400" y="990600"/>
            <a:ext cx="8382000" cy="4801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800" dirty="0" smtClean="0">
                <a:solidFill>
                  <a:srgbClr val="002060"/>
                </a:solidFill>
                <a:effectLst/>
                <a:latin typeface="Arial" pitchFamily="34" charset="0"/>
                <a:cs typeface="Arial" pitchFamily="34" charset="0"/>
              </a:rPr>
              <a:t>7.1. </a:t>
            </a:r>
            <a:r>
              <a:rPr lang="en-US" sz="2800" err="1" smtClean="0">
                <a:solidFill>
                  <a:srgbClr val="002060"/>
                </a:solidFill>
                <a:effectLst/>
                <a:latin typeface="Arial" pitchFamily="34" charset="0"/>
                <a:cs typeface="Arial" pitchFamily="34" charset="0"/>
              </a:rPr>
              <a:t>Phiếu</a:t>
            </a:r>
            <a:r>
              <a:rPr lang="en-US" sz="2800" smtClean="0">
                <a:solidFill>
                  <a:srgbClr val="002060"/>
                </a:solidFill>
                <a:effectLst/>
                <a:latin typeface="Arial" pitchFamily="34" charset="0"/>
                <a:cs typeface="Arial" pitchFamily="34" charset="0"/>
              </a:rPr>
              <a:t> nhập kho</a:t>
            </a:r>
            <a:endParaRPr lang="en-US" sz="2800" dirty="0">
              <a:solidFill>
                <a:srgbClr val="002060"/>
              </a:solidFill>
              <a:effectLst/>
              <a:latin typeface="Arial" pitchFamily="34" charset="0"/>
              <a:cs typeface="Arial" pitchFamily="34" charset="0"/>
            </a:endParaRPr>
          </a:p>
        </p:txBody>
      </p:sp>
      <p:pic>
        <p:nvPicPr>
          <p:cNvPr id="6" name="Picture 5"/>
          <p:cNvPicPr/>
          <p:nvPr/>
        </p:nvPicPr>
        <p:blipFill>
          <a:blip r:embed="rId3"/>
          <a:srcRect/>
          <a:stretch>
            <a:fillRect/>
          </a:stretch>
        </p:blipFill>
        <p:spPr bwMode="auto">
          <a:xfrm>
            <a:off x="1371600" y="1504950"/>
            <a:ext cx="6172200" cy="4438650"/>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xmlns="" val="297678685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7</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Cập</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nhật</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chứng</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từ</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1800"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(3/4)</a:t>
            </a:r>
            <a:endParaRPr lang="en-US" sz="1800" dirty="0"/>
          </a:p>
        </p:txBody>
      </p:sp>
      <p:sp>
        <p:nvSpPr>
          <p:cNvPr id="5" name="Title 1"/>
          <p:cNvSpPr txBox="1">
            <a:spLocks/>
          </p:cNvSpPr>
          <p:nvPr/>
        </p:nvSpPr>
        <p:spPr bwMode="auto">
          <a:xfrm>
            <a:off x="152400" y="990600"/>
            <a:ext cx="8382000" cy="4801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800" dirty="0" smtClean="0">
                <a:solidFill>
                  <a:srgbClr val="002060"/>
                </a:solidFill>
                <a:effectLst/>
                <a:latin typeface="Arial" pitchFamily="34" charset="0"/>
                <a:cs typeface="Arial" pitchFamily="34" charset="0"/>
              </a:rPr>
              <a:t>7.1. </a:t>
            </a:r>
            <a:r>
              <a:rPr lang="en-US" sz="2800" err="1" smtClean="0">
                <a:solidFill>
                  <a:srgbClr val="002060"/>
                </a:solidFill>
                <a:effectLst/>
                <a:latin typeface="Arial" pitchFamily="34" charset="0"/>
                <a:cs typeface="Arial" pitchFamily="34" charset="0"/>
              </a:rPr>
              <a:t>Phiếu</a:t>
            </a:r>
            <a:r>
              <a:rPr lang="en-US" sz="2800" smtClean="0">
                <a:solidFill>
                  <a:srgbClr val="002060"/>
                </a:solidFill>
                <a:effectLst/>
                <a:latin typeface="Arial" pitchFamily="34" charset="0"/>
                <a:cs typeface="Arial" pitchFamily="34" charset="0"/>
              </a:rPr>
              <a:t> xuất kho</a:t>
            </a:r>
            <a:endParaRPr lang="en-US" sz="2800" dirty="0">
              <a:solidFill>
                <a:srgbClr val="002060"/>
              </a:solidFill>
              <a:effectLst/>
              <a:latin typeface="Arial" pitchFamily="34" charset="0"/>
              <a:cs typeface="Arial" pitchFamily="34" charset="0"/>
            </a:endParaRPr>
          </a:p>
        </p:txBody>
      </p:sp>
      <p:pic>
        <p:nvPicPr>
          <p:cNvPr id="6" name="Picture 5"/>
          <p:cNvPicPr/>
          <p:nvPr/>
        </p:nvPicPr>
        <p:blipFill>
          <a:blip r:embed="rId3"/>
          <a:srcRect/>
          <a:stretch>
            <a:fillRect/>
          </a:stretch>
        </p:blipFill>
        <p:spPr bwMode="auto">
          <a:xfrm>
            <a:off x="1295400" y="1500187"/>
            <a:ext cx="6400800" cy="4214813"/>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xmlns="" val="297678685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7</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Cập</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nhật</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chứng</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từ</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1800"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(4/4)</a:t>
            </a:r>
            <a:endParaRPr lang="en-US" sz="1800" dirty="0"/>
          </a:p>
        </p:txBody>
      </p:sp>
      <p:sp>
        <p:nvSpPr>
          <p:cNvPr id="5" name="Title 1"/>
          <p:cNvSpPr txBox="1">
            <a:spLocks/>
          </p:cNvSpPr>
          <p:nvPr/>
        </p:nvSpPr>
        <p:spPr bwMode="auto">
          <a:xfrm>
            <a:off x="152400" y="990600"/>
            <a:ext cx="8382000" cy="4801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800" dirty="0" smtClean="0">
                <a:solidFill>
                  <a:srgbClr val="002060"/>
                </a:solidFill>
                <a:effectLst/>
                <a:latin typeface="Arial" pitchFamily="34" charset="0"/>
                <a:cs typeface="Arial" pitchFamily="34" charset="0"/>
              </a:rPr>
              <a:t>7.1. </a:t>
            </a:r>
            <a:r>
              <a:rPr lang="en-US" sz="2800" err="1" smtClean="0">
                <a:solidFill>
                  <a:srgbClr val="002060"/>
                </a:solidFill>
                <a:effectLst/>
                <a:latin typeface="Arial" pitchFamily="34" charset="0"/>
                <a:cs typeface="Arial" pitchFamily="34" charset="0"/>
              </a:rPr>
              <a:t>Phiếu</a:t>
            </a:r>
            <a:r>
              <a:rPr lang="en-US" sz="2800" smtClean="0">
                <a:solidFill>
                  <a:srgbClr val="002060"/>
                </a:solidFill>
                <a:effectLst/>
                <a:latin typeface="Arial" pitchFamily="34" charset="0"/>
                <a:cs typeface="Arial" pitchFamily="34" charset="0"/>
              </a:rPr>
              <a:t> xuất điều chuyển</a:t>
            </a:r>
            <a:endParaRPr lang="en-US" sz="2800" dirty="0">
              <a:solidFill>
                <a:srgbClr val="002060"/>
              </a:solidFill>
              <a:effectLst/>
              <a:latin typeface="Arial" pitchFamily="34" charset="0"/>
              <a:cs typeface="Arial" pitchFamily="34" charset="0"/>
            </a:endParaRPr>
          </a:p>
        </p:txBody>
      </p:sp>
      <p:pic>
        <p:nvPicPr>
          <p:cNvPr id="6" name="Picture 5"/>
          <p:cNvPicPr/>
          <p:nvPr/>
        </p:nvPicPr>
        <p:blipFill>
          <a:blip r:embed="rId3"/>
          <a:srcRect/>
          <a:stretch>
            <a:fillRect/>
          </a:stretch>
        </p:blipFill>
        <p:spPr bwMode="auto">
          <a:xfrm>
            <a:off x="1371600" y="1500187"/>
            <a:ext cx="6400800" cy="4367213"/>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xmlns="" val="2976786859"/>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8</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Lên</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báo</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cáo</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1800"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a:t>
            </a:r>
            <a:r>
              <a:rPr lang="en-US" sz="1800"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1/6)</a:t>
            </a:r>
            <a:endParaRPr lang="en-US" sz="1800" dirty="0"/>
          </a:p>
        </p:txBody>
      </p:sp>
      <p:sp>
        <p:nvSpPr>
          <p:cNvPr id="6" name="Title 1"/>
          <p:cNvSpPr txBox="1">
            <a:spLocks/>
          </p:cNvSpPr>
          <p:nvPr/>
        </p:nvSpPr>
        <p:spPr bwMode="auto">
          <a:xfrm>
            <a:off x="381000" y="990600"/>
            <a:ext cx="8382000" cy="34470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marL="514350" indent="-514350">
              <a:lnSpc>
                <a:spcPct val="100000"/>
              </a:lnSpc>
              <a:spcBef>
                <a:spcPts val="1200"/>
              </a:spcBef>
              <a:buAutoNum type="arabicPeriod"/>
              <a:defRPr/>
            </a:pPr>
            <a:r>
              <a:rPr lang="en-US" sz="2800" b="0" smtClean="0">
                <a:solidFill>
                  <a:srgbClr val="002060"/>
                </a:solidFill>
                <a:effectLst/>
                <a:latin typeface="Microsoft Sans Serif" pitchFamily="34" charset="0"/>
                <a:cs typeface="Microsoft Sans Serif" pitchFamily="34" charset="0"/>
              </a:rPr>
              <a:t>Thẻ kho</a:t>
            </a:r>
          </a:p>
          <a:p>
            <a:pPr marL="514350" indent="-514350">
              <a:lnSpc>
                <a:spcPct val="100000"/>
              </a:lnSpc>
              <a:spcBef>
                <a:spcPts val="1200"/>
              </a:spcBef>
              <a:buAutoNum type="arabicPeriod"/>
              <a:defRPr/>
            </a:pPr>
            <a:r>
              <a:rPr lang="en-US" sz="2800" b="0" smtClean="0">
                <a:solidFill>
                  <a:srgbClr val="002060"/>
                </a:solidFill>
                <a:effectLst/>
                <a:latin typeface="Microsoft Sans Serif" pitchFamily="34" charset="0"/>
                <a:cs typeface="Microsoft Sans Serif" pitchFamily="34" charset="0"/>
              </a:rPr>
              <a:t>Sổ chi tiết vật tư</a:t>
            </a:r>
          </a:p>
          <a:p>
            <a:pPr marL="514350" indent="-514350">
              <a:lnSpc>
                <a:spcPct val="100000"/>
              </a:lnSpc>
              <a:spcBef>
                <a:spcPts val="1200"/>
              </a:spcBef>
              <a:buAutoNum type="arabicPeriod"/>
              <a:defRPr/>
            </a:pPr>
            <a:r>
              <a:rPr lang="en-US" sz="2800" b="0" smtClean="0">
                <a:solidFill>
                  <a:srgbClr val="002060"/>
                </a:solidFill>
                <a:effectLst/>
                <a:latin typeface="Microsoft Sans Serif" pitchFamily="34" charset="0"/>
                <a:cs typeface="Microsoft Sans Serif" pitchFamily="34" charset="0"/>
              </a:rPr>
              <a:t>Tổng hợp hàng nhập kho</a:t>
            </a:r>
            <a:endParaRPr lang="en-US" sz="2800" b="0" dirty="0" smtClean="0">
              <a:solidFill>
                <a:srgbClr val="002060"/>
              </a:solidFill>
              <a:effectLst/>
              <a:latin typeface="Microsoft Sans Serif" pitchFamily="34" charset="0"/>
              <a:cs typeface="Microsoft Sans Serif" pitchFamily="34" charset="0"/>
            </a:endParaRPr>
          </a:p>
          <a:p>
            <a:pPr marL="514350" indent="-514350">
              <a:lnSpc>
                <a:spcPct val="100000"/>
              </a:lnSpc>
              <a:spcBef>
                <a:spcPts val="1200"/>
              </a:spcBef>
              <a:buAutoNum type="arabicPeriod"/>
              <a:defRPr/>
            </a:pPr>
            <a:r>
              <a:rPr lang="en-US" sz="2800" b="0" smtClean="0">
                <a:solidFill>
                  <a:srgbClr val="002060"/>
                </a:solidFill>
                <a:effectLst/>
                <a:latin typeface="Microsoft Sans Serif" pitchFamily="34" charset="0"/>
                <a:cs typeface="Microsoft Sans Serif" pitchFamily="34" charset="0"/>
              </a:rPr>
              <a:t>Tổng hợp hàng xuất kho</a:t>
            </a:r>
          </a:p>
          <a:p>
            <a:pPr marL="514350" indent="-514350">
              <a:lnSpc>
                <a:spcPct val="100000"/>
              </a:lnSpc>
              <a:spcBef>
                <a:spcPts val="1200"/>
              </a:spcBef>
              <a:buAutoNum type="arabicPeriod"/>
              <a:defRPr/>
            </a:pPr>
            <a:r>
              <a:rPr lang="en-US" sz="2800" b="0" smtClean="0">
                <a:solidFill>
                  <a:srgbClr val="002060"/>
                </a:solidFill>
                <a:effectLst/>
                <a:latin typeface="Microsoft Sans Serif" pitchFamily="34" charset="0"/>
                <a:cs typeface="Microsoft Sans Serif" pitchFamily="34" charset="0"/>
              </a:rPr>
              <a:t>Tổng hợp nhập xuất tồn</a:t>
            </a:r>
            <a:endParaRPr lang="en-US" sz="2800" b="0" dirty="0" smtClean="0">
              <a:solidFill>
                <a:srgbClr val="002060"/>
              </a:solidFill>
              <a:effectLst/>
              <a:latin typeface="Microsoft Sans Serif" pitchFamily="34" charset="0"/>
              <a:cs typeface="Microsoft Sans Serif" pitchFamily="34" charset="0"/>
            </a:endParaRPr>
          </a:p>
          <a:p>
            <a:pPr marL="514350" indent="-514350">
              <a:lnSpc>
                <a:spcPct val="100000"/>
              </a:lnSpc>
              <a:spcBef>
                <a:spcPts val="1200"/>
              </a:spcBef>
              <a:buAutoNum type="arabicPeriod"/>
              <a:defRPr/>
            </a:pPr>
            <a:r>
              <a:rPr lang="en-US" sz="2800" b="0" smtClean="0">
                <a:solidFill>
                  <a:srgbClr val="002060"/>
                </a:solidFill>
                <a:effectLst/>
                <a:latin typeface="Microsoft Sans Serif" pitchFamily="34" charset="0"/>
                <a:cs typeface="Microsoft Sans Serif" pitchFamily="34" charset="0"/>
              </a:rPr>
              <a:t>Bảng giá trung bình tháng</a:t>
            </a:r>
            <a:endParaRPr lang="en-US" sz="2800" b="0" dirty="0">
              <a:solidFill>
                <a:srgbClr val="002060"/>
              </a:solidFill>
              <a:effectLst/>
              <a:latin typeface="Microsoft Sans Serif" pitchFamily="34" charset="0"/>
              <a:cs typeface="Microsoft Sans Serif" pitchFamily="34" charset="0"/>
            </a:endParaRPr>
          </a:p>
        </p:txBody>
      </p:sp>
    </p:spTree>
    <p:extLst>
      <p:ext uri="{BB962C8B-B14F-4D97-AF65-F5344CB8AC3E}">
        <p14:creationId xmlns:p14="http://schemas.microsoft.com/office/powerpoint/2010/main" xmlns="" val="2853163509"/>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8</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Lên</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báo</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cáo</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1800"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a:t>
            </a:r>
            <a:r>
              <a:rPr lang="en-US" sz="1800"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2/6)</a:t>
            </a:r>
            <a:endParaRPr lang="en-US" sz="1800" dirty="0"/>
          </a:p>
        </p:txBody>
      </p:sp>
      <p:sp>
        <p:nvSpPr>
          <p:cNvPr id="6" name="Title 1"/>
          <p:cNvSpPr txBox="1">
            <a:spLocks/>
          </p:cNvSpPr>
          <p:nvPr/>
        </p:nvSpPr>
        <p:spPr bwMode="auto">
          <a:xfrm>
            <a:off x="152400" y="990600"/>
            <a:ext cx="8382000" cy="4801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800" dirty="0" smtClean="0">
                <a:solidFill>
                  <a:srgbClr val="002060"/>
                </a:solidFill>
                <a:effectLst/>
                <a:latin typeface="Arial" pitchFamily="34" charset="0"/>
                <a:cs typeface="Arial" pitchFamily="34" charset="0"/>
              </a:rPr>
              <a:t>8.1</a:t>
            </a:r>
            <a:r>
              <a:rPr lang="en-US" sz="2800" smtClean="0">
                <a:solidFill>
                  <a:srgbClr val="002060"/>
                </a:solidFill>
                <a:effectLst/>
                <a:latin typeface="Arial" pitchFamily="34" charset="0"/>
                <a:cs typeface="Arial" pitchFamily="34" charset="0"/>
              </a:rPr>
              <a:t>. Thẻ Kho/ Sổ chi tiết vật tư</a:t>
            </a:r>
            <a:endParaRPr lang="en-US" sz="2800" dirty="0">
              <a:solidFill>
                <a:srgbClr val="002060"/>
              </a:solidFill>
              <a:effectLst/>
              <a:latin typeface="Arial" pitchFamily="34" charset="0"/>
              <a:cs typeface="Arial" pitchFamily="34" charset="0"/>
            </a:endParaRPr>
          </a:p>
        </p:txBody>
      </p:sp>
      <p:pic>
        <p:nvPicPr>
          <p:cNvPr id="5" name="Picture 4"/>
          <p:cNvPicPr/>
          <p:nvPr/>
        </p:nvPicPr>
        <p:blipFill>
          <a:blip r:embed="rId3"/>
          <a:srcRect/>
          <a:stretch>
            <a:fillRect/>
          </a:stretch>
        </p:blipFill>
        <p:spPr bwMode="auto">
          <a:xfrm>
            <a:off x="1524000" y="1752600"/>
            <a:ext cx="6477000" cy="2667000"/>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xmlns="" val="76977364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1. </a:t>
            </a:r>
            <a:r>
              <a:rPr lang="en-US" kern="12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Sơ</a:t>
            </a:r>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đồ</a:t>
            </a:r>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hạch</a:t>
            </a:r>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toán</a:t>
            </a:r>
            <a:r>
              <a:rPr lang="en-US" kern="120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endParaRPr lang="en-US" dirty="0"/>
          </a:p>
        </p:txBody>
      </p:sp>
      <p:sp>
        <p:nvSpPr>
          <p:cNvPr id="6" name="Title 1"/>
          <p:cNvSpPr txBox="1">
            <a:spLocks/>
          </p:cNvSpPr>
          <p:nvPr/>
        </p:nvSpPr>
        <p:spPr bwMode="auto">
          <a:xfrm>
            <a:off x="152400" y="990600"/>
            <a:ext cx="8382000" cy="4801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800" dirty="0" smtClean="0">
                <a:solidFill>
                  <a:srgbClr val="002060"/>
                </a:solidFill>
                <a:effectLst/>
                <a:latin typeface="Arial" pitchFamily="34" charset="0"/>
                <a:cs typeface="Arial" pitchFamily="34" charset="0"/>
              </a:rPr>
              <a:t>1.1. </a:t>
            </a:r>
            <a:r>
              <a:rPr lang="en-US" sz="2800" dirty="0" err="1" smtClean="0">
                <a:solidFill>
                  <a:srgbClr val="002060"/>
                </a:solidFill>
                <a:effectLst/>
                <a:latin typeface="Arial" pitchFamily="34" charset="0"/>
                <a:cs typeface="Arial" pitchFamily="34" charset="0"/>
              </a:rPr>
              <a:t>Sơ</a:t>
            </a:r>
            <a:r>
              <a:rPr lang="en-US" sz="2800" dirty="0" smtClean="0">
                <a:solidFill>
                  <a:srgbClr val="002060"/>
                </a:solidFill>
                <a:effectLst/>
                <a:latin typeface="Arial" pitchFamily="34" charset="0"/>
                <a:cs typeface="Arial" pitchFamily="34" charset="0"/>
              </a:rPr>
              <a:t> </a:t>
            </a:r>
            <a:r>
              <a:rPr lang="en-US" sz="2800" dirty="0" err="1" smtClean="0">
                <a:solidFill>
                  <a:srgbClr val="002060"/>
                </a:solidFill>
                <a:effectLst/>
                <a:latin typeface="Arial" pitchFamily="34" charset="0"/>
                <a:cs typeface="Arial" pitchFamily="34" charset="0"/>
              </a:rPr>
              <a:t>đồ</a:t>
            </a:r>
            <a:r>
              <a:rPr lang="en-US" sz="2800" dirty="0" smtClean="0">
                <a:solidFill>
                  <a:srgbClr val="002060"/>
                </a:solidFill>
                <a:effectLst/>
                <a:latin typeface="Arial" pitchFamily="34" charset="0"/>
                <a:cs typeface="Arial" pitchFamily="34" charset="0"/>
              </a:rPr>
              <a:t> </a:t>
            </a:r>
            <a:r>
              <a:rPr lang="en-US" sz="2800" dirty="0" err="1" smtClean="0">
                <a:solidFill>
                  <a:srgbClr val="002060"/>
                </a:solidFill>
                <a:effectLst/>
                <a:latin typeface="Arial" pitchFamily="34" charset="0"/>
                <a:cs typeface="Arial" pitchFamily="34" charset="0"/>
              </a:rPr>
              <a:t>hạch</a:t>
            </a:r>
            <a:r>
              <a:rPr lang="en-US" sz="2800" dirty="0" smtClean="0">
                <a:solidFill>
                  <a:srgbClr val="002060"/>
                </a:solidFill>
                <a:effectLst/>
                <a:latin typeface="Arial" pitchFamily="34" charset="0"/>
                <a:cs typeface="Arial" pitchFamily="34" charset="0"/>
              </a:rPr>
              <a:t> </a:t>
            </a:r>
            <a:r>
              <a:rPr lang="en-US" sz="2800" err="1" smtClean="0">
                <a:solidFill>
                  <a:srgbClr val="002060"/>
                </a:solidFill>
                <a:effectLst/>
                <a:latin typeface="Arial" pitchFamily="34" charset="0"/>
                <a:cs typeface="Arial" pitchFamily="34" charset="0"/>
              </a:rPr>
              <a:t>toán</a:t>
            </a:r>
            <a:r>
              <a:rPr lang="en-US" sz="2800" smtClean="0">
                <a:solidFill>
                  <a:srgbClr val="002060"/>
                </a:solidFill>
                <a:effectLst/>
                <a:latin typeface="Arial" pitchFamily="34" charset="0"/>
                <a:cs typeface="Arial" pitchFamily="34" charset="0"/>
              </a:rPr>
              <a:t> hàng tồn kho</a:t>
            </a:r>
            <a:endParaRPr lang="en-US" sz="2800" dirty="0">
              <a:solidFill>
                <a:srgbClr val="002060"/>
              </a:solidFill>
              <a:effectLst/>
              <a:latin typeface="Arial" pitchFamily="34" charset="0"/>
              <a:cs typeface="Arial" pitchFamily="34" charset="0"/>
            </a:endParaRPr>
          </a:p>
        </p:txBody>
      </p:sp>
      <p:sp>
        <p:nvSpPr>
          <p:cNvPr id="4124" name="Rectangle 2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123" name="Object 27"/>
          <p:cNvGraphicFramePr>
            <a:graphicFrameLocks noChangeAspect="1"/>
          </p:cNvGraphicFramePr>
          <p:nvPr/>
        </p:nvGraphicFramePr>
        <p:xfrm>
          <a:off x="1752600" y="1371600"/>
          <a:ext cx="5715000" cy="4114800"/>
        </p:xfrm>
        <a:graphic>
          <a:graphicData uri="http://schemas.openxmlformats.org/presentationml/2006/ole">
            <p:oleObj spid="_x0000_s4123" r:id="rId4" imgW="7578821" imgH="5759303" progId="">
              <p:embed/>
            </p:oleObj>
          </a:graphicData>
        </a:graphic>
      </p:graphicFrame>
    </p:spTree>
    <p:extLst>
      <p:ext uri="{BB962C8B-B14F-4D97-AF65-F5344CB8AC3E}">
        <p14:creationId xmlns:p14="http://schemas.microsoft.com/office/powerpoint/2010/main" xmlns="" val="1299104846"/>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8</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Lên</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báo</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cáo</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1800"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a:t>
            </a:r>
            <a:r>
              <a:rPr lang="en-US" sz="1800"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3/6)</a:t>
            </a:r>
            <a:endParaRPr lang="en-US" sz="1800" dirty="0"/>
          </a:p>
        </p:txBody>
      </p:sp>
      <p:sp>
        <p:nvSpPr>
          <p:cNvPr id="6" name="Title 1"/>
          <p:cNvSpPr txBox="1">
            <a:spLocks/>
          </p:cNvSpPr>
          <p:nvPr/>
        </p:nvSpPr>
        <p:spPr bwMode="auto">
          <a:xfrm>
            <a:off x="152400" y="990600"/>
            <a:ext cx="8382000" cy="4801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800" dirty="0" smtClean="0">
                <a:solidFill>
                  <a:srgbClr val="002060"/>
                </a:solidFill>
                <a:effectLst/>
                <a:latin typeface="Arial" pitchFamily="34" charset="0"/>
                <a:cs typeface="Arial" pitchFamily="34" charset="0"/>
              </a:rPr>
              <a:t>8.2</a:t>
            </a:r>
            <a:r>
              <a:rPr lang="en-US" sz="2800" smtClean="0">
                <a:solidFill>
                  <a:srgbClr val="002060"/>
                </a:solidFill>
                <a:effectLst/>
                <a:latin typeface="Arial" pitchFamily="34" charset="0"/>
                <a:cs typeface="Arial" pitchFamily="34" charset="0"/>
              </a:rPr>
              <a:t>. Tổng hợp hàng nhập kho</a:t>
            </a:r>
            <a:endParaRPr lang="en-US" sz="2800" dirty="0">
              <a:solidFill>
                <a:srgbClr val="002060"/>
              </a:solidFill>
              <a:effectLst/>
              <a:latin typeface="Arial" pitchFamily="34" charset="0"/>
              <a:cs typeface="Arial" pitchFamily="34" charset="0"/>
            </a:endParaRPr>
          </a:p>
        </p:txBody>
      </p:sp>
      <p:pic>
        <p:nvPicPr>
          <p:cNvPr id="7" name="Picture 6"/>
          <p:cNvPicPr/>
          <p:nvPr/>
        </p:nvPicPr>
        <p:blipFill>
          <a:blip r:embed="rId3"/>
          <a:srcRect/>
          <a:stretch>
            <a:fillRect/>
          </a:stretch>
        </p:blipFill>
        <p:spPr bwMode="auto">
          <a:xfrm>
            <a:off x="1371600" y="1833562"/>
            <a:ext cx="6705600" cy="3805238"/>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xmlns="" val="3141488547"/>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8</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Lên</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báo</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cáo</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1800"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a:t>
            </a:r>
            <a:r>
              <a:rPr lang="en-US" sz="1800"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4/6)</a:t>
            </a:r>
            <a:endParaRPr lang="en-US" sz="1800" dirty="0"/>
          </a:p>
        </p:txBody>
      </p:sp>
      <p:sp>
        <p:nvSpPr>
          <p:cNvPr id="6" name="Title 1"/>
          <p:cNvSpPr txBox="1">
            <a:spLocks/>
          </p:cNvSpPr>
          <p:nvPr/>
        </p:nvSpPr>
        <p:spPr bwMode="auto">
          <a:xfrm>
            <a:off x="152400" y="990600"/>
            <a:ext cx="8382000" cy="4801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800" dirty="0" smtClean="0">
                <a:solidFill>
                  <a:srgbClr val="002060"/>
                </a:solidFill>
                <a:effectLst/>
                <a:latin typeface="Arial" pitchFamily="34" charset="0"/>
                <a:cs typeface="Arial" pitchFamily="34" charset="0"/>
              </a:rPr>
              <a:t>8.3</a:t>
            </a:r>
            <a:r>
              <a:rPr lang="en-US" sz="2800" smtClean="0">
                <a:solidFill>
                  <a:srgbClr val="002060"/>
                </a:solidFill>
                <a:effectLst/>
                <a:latin typeface="Arial" pitchFamily="34" charset="0"/>
                <a:cs typeface="Arial" pitchFamily="34" charset="0"/>
              </a:rPr>
              <a:t>. Tổng hợp hàng xuất kho</a:t>
            </a:r>
            <a:endParaRPr lang="en-US" sz="2800" dirty="0">
              <a:solidFill>
                <a:srgbClr val="002060"/>
              </a:solidFill>
              <a:effectLst/>
              <a:latin typeface="Arial" pitchFamily="34" charset="0"/>
              <a:cs typeface="Arial" pitchFamily="34" charset="0"/>
            </a:endParaRPr>
          </a:p>
        </p:txBody>
      </p:sp>
      <p:pic>
        <p:nvPicPr>
          <p:cNvPr id="8" name="Picture 7"/>
          <p:cNvPicPr/>
          <p:nvPr/>
        </p:nvPicPr>
        <p:blipFill>
          <a:blip r:embed="rId3"/>
          <a:srcRect/>
          <a:stretch>
            <a:fillRect/>
          </a:stretch>
        </p:blipFill>
        <p:spPr bwMode="auto">
          <a:xfrm>
            <a:off x="1447800" y="1676399"/>
            <a:ext cx="6476999" cy="3962401"/>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xmlns="" val="4282535094"/>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8</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Lên</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báo</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cáo</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1800"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a:t>
            </a:r>
            <a:r>
              <a:rPr lang="en-US" sz="1800"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5</a:t>
            </a:r>
            <a:r>
              <a:rPr lang="en-US" sz="1800"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/6)</a:t>
            </a:r>
            <a:endParaRPr lang="en-US" sz="1800" dirty="0"/>
          </a:p>
        </p:txBody>
      </p:sp>
      <p:sp>
        <p:nvSpPr>
          <p:cNvPr id="6" name="Title 1"/>
          <p:cNvSpPr txBox="1">
            <a:spLocks/>
          </p:cNvSpPr>
          <p:nvPr/>
        </p:nvSpPr>
        <p:spPr bwMode="auto">
          <a:xfrm>
            <a:off x="152400" y="990600"/>
            <a:ext cx="8382000" cy="4801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800" smtClean="0">
                <a:solidFill>
                  <a:srgbClr val="002060"/>
                </a:solidFill>
                <a:effectLst/>
                <a:latin typeface="Arial" pitchFamily="34" charset="0"/>
                <a:cs typeface="Arial" pitchFamily="34" charset="0"/>
              </a:rPr>
              <a:t>8.4. Tổng hợp nhập  xuất tồn</a:t>
            </a:r>
            <a:endParaRPr lang="en-US" sz="2800" dirty="0">
              <a:solidFill>
                <a:srgbClr val="002060"/>
              </a:solidFill>
              <a:effectLst/>
              <a:latin typeface="Arial" pitchFamily="34" charset="0"/>
              <a:cs typeface="Arial" pitchFamily="34" charset="0"/>
            </a:endParaRPr>
          </a:p>
        </p:txBody>
      </p:sp>
      <p:pic>
        <p:nvPicPr>
          <p:cNvPr id="7" name="Picture 6"/>
          <p:cNvPicPr/>
          <p:nvPr/>
        </p:nvPicPr>
        <p:blipFill>
          <a:blip r:embed="rId3"/>
          <a:srcRect/>
          <a:stretch>
            <a:fillRect/>
          </a:stretch>
        </p:blipFill>
        <p:spPr bwMode="auto">
          <a:xfrm>
            <a:off x="1066800" y="1752600"/>
            <a:ext cx="6781800" cy="3657600"/>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xmlns="" val="4282535094"/>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8</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Lên</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báo</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cáo</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1800"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(6/6)</a:t>
            </a:r>
            <a:endParaRPr lang="en-US" sz="1800" dirty="0"/>
          </a:p>
        </p:txBody>
      </p:sp>
      <p:sp>
        <p:nvSpPr>
          <p:cNvPr id="6" name="Title 1"/>
          <p:cNvSpPr txBox="1">
            <a:spLocks/>
          </p:cNvSpPr>
          <p:nvPr/>
        </p:nvSpPr>
        <p:spPr bwMode="auto">
          <a:xfrm>
            <a:off x="152400" y="990600"/>
            <a:ext cx="8382000" cy="4801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800" smtClean="0">
                <a:solidFill>
                  <a:srgbClr val="002060"/>
                </a:solidFill>
                <a:effectLst/>
                <a:latin typeface="Arial" pitchFamily="34" charset="0"/>
                <a:cs typeface="Arial" pitchFamily="34" charset="0"/>
              </a:rPr>
              <a:t>8.5. Bảng giá trung bình tháng</a:t>
            </a:r>
            <a:endParaRPr lang="en-US" sz="2800" dirty="0">
              <a:solidFill>
                <a:srgbClr val="002060"/>
              </a:solidFill>
              <a:effectLst/>
              <a:latin typeface="Arial" pitchFamily="34" charset="0"/>
              <a:cs typeface="Arial" pitchFamily="34" charset="0"/>
            </a:endParaRPr>
          </a:p>
        </p:txBody>
      </p:sp>
      <p:pic>
        <p:nvPicPr>
          <p:cNvPr id="7" name="Picture 6"/>
          <p:cNvPicPr/>
          <p:nvPr/>
        </p:nvPicPr>
        <p:blipFill>
          <a:blip r:embed="rId3"/>
          <a:srcRect/>
          <a:stretch>
            <a:fillRect/>
          </a:stretch>
        </p:blipFill>
        <p:spPr bwMode="auto">
          <a:xfrm>
            <a:off x="1371600" y="1600200"/>
            <a:ext cx="6019800" cy="2819400"/>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xmlns="" val="4282535094"/>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2316163"/>
            <a:ext cx="8077200" cy="585787"/>
          </a:xfrm>
        </p:spPr>
        <p:txBody>
          <a:bodyPr/>
          <a:lstStyle/>
          <a:p>
            <a:pPr algn="ctr"/>
            <a:r>
              <a:rPr lang="en-US" kern="12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Xin</a:t>
            </a:r>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cám</a:t>
            </a:r>
            <a:r>
              <a:rPr lang="en-US" kern="120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ơn đã lắng nghe bài giảng!</a:t>
            </a:r>
            <a:endPar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224506446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2</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Quy</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trình</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nghiệp</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vụ</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1800"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(1/5)</a:t>
            </a:r>
            <a:endParaRPr lang="en-US" dirty="0"/>
          </a:p>
        </p:txBody>
      </p:sp>
      <p:sp>
        <p:nvSpPr>
          <p:cNvPr id="5" name="Title 1"/>
          <p:cNvSpPr txBox="1">
            <a:spLocks/>
          </p:cNvSpPr>
          <p:nvPr/>
        </p:nvSpPr>
        <p:spPr bwMode="auto">
          <a:xfrm>
            <a:off x="152400" y="990600"/>
            <a:ext cx="8382000" cy="17727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marL="514350" indent="-514350">
              <a:spcBef>
                <a:spcPts val="1200"/>
              </a:spcBef>
              <a:buAutoNum type="arabicPeriod"/>
              <a:defRPr/>
            </a:pPr>
            <a:r>
              <a:rPr lang="en-US" sz="2800" dirty="0" err="1" smtClean="0">
                <a:solidFill>
                  <a:srgbClr val="002060"/>
                </a:solidFill>
                <a:effectLst/>
                <a:latin typeface="Arial" pitchFamily="34" charset="0"/>
                <a:cs typeface="Arial" pitchFamily="34" charset="0"/>
              </a:rPr>
              <a:t>Quy</a:t>
            </a:r>
            <a:r>
              <a:rPr lang="en-US" sz="2800" dirty="0" smtClean="0">
                <a:solidFill>
                  <a:srgbClr val="002060"/>
                </a:solidFill>
                <a:effectLst/>
                <a:latin typeface="Arial" pitchFamily="34" charset="0"/>
                <a:cs typeface="Arial" pitchFamily="34" charset="0"/>
              </a:rPr>
              <a:t> </a:t>
            </a:r>
            <a:r>
              <a:rPr lang="en-US" sz="2800" err="1" smtClean="0">
                <a:solidFill>
                  <a:srgbClr val="002060"/>
                </a:solidFill>
                <a:effectLst/>
                <a:latin typeface="Arial" pitchFamily="34" charset="0"/>
                <a:cs typeface="Arial" pitchFamily="34" charset="0"/>
              </a:rPr>
              <a:t>trình</a:t>
            </a:r>
            <a:r>
              <a:rPr lang="en-US" sz="2800" smtClean="0">
                <a:solidFill>
                  <a:srgbClr val="002060"/>
                </a:solidFill>
                <a:effectLst/>
                <a:latin typeface="Arial" pitchFamily="34" charset="0"/>
                <a:cs typeface="Arial" pitchFamily="34" charset="0"/>
              </a:rPr>
              <a:t> nhập kho</a:t>
            </a:r>
            <a:endParaRPr lang="en-US" sz="2800" dirty="0" smtClean="0">
              <a:solidFill>
                <a:srgbClr val="002060"/>
              </a:solidFill>
              <a:effectLst/>
              <a:latin typeface="Arial" pitchFamily="34" charset="0"/>
              <a:cs typeface="Arial" pitchFamily="34" charset="0"/>
            </a:endParaRPr>
          </a:p>
          <a:p>
            <a:pPr marL="971550" lvl="1" indent="-514350">
              <a:spcBef>
                <a:spcPts val="1200"/>
              </a:spcBef>
              <a:buAutoNum type="arabicPeriod"/>
              <a:defRPr/>
            </a:pPr>
            <a:r>
              <a:rPr lang="en-US" sz="2000" dirty="0" err="1" smtClean="0">
                <a:solidFill>
                  <a:srgbClr val="002060"/>
                </a:solidFill>
                <a:effectLst/>
                <a:latin typeface="Arial" pitchFamily="34" charset="0"/>
              </a:rPr>
              <a:t>Quy</a:t>
            </a:r>
            <a:r>
              <a:rPr lang="en-US" sz="2000" dirty="0" smtClean="0">
                <a:solidFill>
                  <a:srgbClr val="002060"/>
                </a:solidFill>
                <a:effectLst/>
                <a:latin typeface="Arial" pitchFamily="34" charset="0"/>
              </a:rPr>
              <a:t> </a:t>
            </a:r>
            <a:r>
              <a:rPr lang="en-US" sz="2000" err="1" smtClean="0">
                <a:solidFill>
                  <a:srgbClr val="002060"/>
                </a:solidFill>
                <a:effectLst/>
                <a:latin typeface="Arial" pitchFamily="34" charset="0"/>
              </a:rPr>
              <a:t>trình</a:t>
            </a:r>
            <a:r>
              <a:rPr lang="en-US" sz="2000" smtClean="0">
                <a:solidFill>
                  <a:srgbClr val="002060"/>
                </a:solidFill>
                <a:effectLst/>
                <a:latin typeface="Arial" pitchFamily="34" charset="0"/>
              </a:rPr>
              <a:t> nhập kho</a:t>
            </a:r>
            <a:endParaRPr lang="en-US" sz="2000" dirty="0" smtClean="0">
              <a:solidFill>
                <a:srgbClr val="002060"/>
              </a:solidFill>
              <a:effectLst/>
              <a:latin typeface="Arial" pitchFamily="34" charset="0"/>
            </a:endParaRPr>
          </a:p>
          <a:p>
            <a:pPr marL="971550" lvl="1" indent="-514350">
              <a:spcBef>
                <a:spcPts val="1200"/>
              </a:spcBef>
              <a:buAutoNum type="arabicPeriod"/>
              <a:defRPr/>
            </a:pPr>
            <a:r>
              <a:rPr lang="en-US" sz="2000" dirty="0" err="1" smtClean="0">
                <a:solidFill>
                  <a:srgbClr val="002060"/>
                </a:solidFill>
                <a:effectLst/>
                <a:latin typeface="Arial" pitchFamily="34" charset="0"/>
              </a:rPr>
              <a:t>Quy</a:t>
            </a:r>
            <a:r>
              <a:rPr lang="en-US" sz="2000" dirty="0" smtClean="0">
                <a:solidFill>
                  <a:srgbClr val="002060"/>
                </a:solidFill>
                <a:effectLst/>
                <a:latin typeface="Arial" pitchFamily="34" charset="0"/>
              </a:rPr>
              <a:t> </a:t>
            </a:r>
            <a:r>
              <a:rPr lang="en-US" sz="2000" err="1" smtClean="0">
                <a:solidFill>
                  <a:srgbClr val="002060"/>
                </a:solidFill>
                <a:effectLst/>
                <a:latin typeface="Arial" pitchFamily="34" charset="0"/>
              </a:rPr>
              <a:t>trình</a:t>
            </a:r>
            <a:r>
              <a:rPr lang="en-US" sz="2000" smtClean="0">
                <a:solidFill>
                  <a:srgbClr val="002060"/>
                </a:solidFill>
                <a:effectLst/>
                <a:latin typeface="Arial" pitchFamily="34" charset="0"/>
              </a:rPr>
              <a:t> xuất kho</a:t>
            </a:r>
            <a:endParaRPr lang="en-US" sz="2000" dirty="0" smtClean="0">
              <a:solidFill>
                <a:srgbClr val="002060"/>
              </a:solidFill>
              <a:effectLst/>
              <a:latin typeface="Arial" pitchFamily="34" charset="0"/>
            </a:endParaRPr>
          </a:p>
          <a:p>
            <a:pPr marL="971550" lvl="1" indent="-514350">
              <a:spcBef>
                <a:spcPts val="1200"/>
              </a:spcBef>
              <a:buAutoNum type="arabicPeriod"/>
              <a:defRPr/>
            </a:pPr>
            <a:r>
              <a:rPr lang="en-US" sz="2000" dirty="0" err="1" smtClean="0">
                <a:solidFill>
                  <a:srgbClr val="002060"/>
                </a:solidFill>
                <a:effectLst/>
                <a:latin typeface="Arial" pitchFamily="34" charset="0"/>
              </a:rPr>
              <a:t>Đối</a:t>
            </a:r>
            <a:r>
              <a:rPr lang="en-US" sz="2000" dirty="0" smtClean="0">
                <a:solidFill>
                  <a:srgbClr val="002060"/>
                </a:solidFill>
                <a:effectLst/>
                <a:latin typeface="Arial" pitchFamily="34" charset="0"/>
              </a:rPr>
              <a:t> </a:t>
            </a:r>
            <a:r>
              <a:rPr lang="en-US" sz="2000" dirty="0" err="1" smtClean="0">
                <a:solidFill>
                  <a:srgbClr val="002060"/>
                </a:solidFill>
                <a:effectLst/>
                <a:latin typeface="Arial" pitchFamily="34" charset="0"/>
              </a:rPr>
              <a:t>chiếu</a:t>
            </a:r>
            <a:r>
              <a:rPr lang="en-US" sz="2000" dirty="0" smtClean="0">
                <a:solidFill>
                  <a:srgbClr val="002060"/>
                </a:solidFill>
                <a:effectLst/>
                <a:latin typeface="Arial" pitchFamily="34" charset="0"/>
              </a:rPr>
              <a:t> </a:t>
            </a:r>
            <a:r>
              <a:rPr lang="en-US" sz="2000" err="1" smtClean="0">
                <a:solidFill>
                  <a:srgbClr val="002060"/>
                </a:solidFill>
                <a:effectLst/>
                <a:latin typeface="Arial" pitchFamily="34" charset="0"/>
              </a:rPr>
              <a:t>giữa</a:t>
            </a:r>
            <a:r>
              <a:rPr lang="en-US" sz="2000" smtClean="0">
                <a:solidFill>
                  <a:srgbClr val="002060"/>
                </a:solidFill>
                <a:effectLst/>
                <a:latin typeface="Arial" pitchFamily="34" charset="0"/>
              </a:rPr>
              <a:t> sổ tồn kho và sổ cái tài khoản kho</a:t>
            </a:r>
            <a:endParaRPr lang="en-US" sz="2000" dirty="0" smtClean="0">
              <a:solidFill>
                <a:srgbClr val="002060"/>
              </a:solidFill>
              <a:effectLst/>
              <a:latin typeface="Arial" pitchFamily="34" charset="0"/>
            </a:endParaRPr>
          </a:p>
        </p:txBody>
      </p:sp>
    </p:spTree>
    <p:extLst>
      <p:ext uri="{BB962C8B-B14F-4D97-AF65-F5344CB8AC3E}">
        <p14:creationId xmlns:p14="http://schemas.microsoft.com/office/powerpoint/2010/main" xmlns="" val="225161918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2</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Quy</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trình</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nghiệp</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vụ</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1800"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(2/5)</a:t>
            </a:r>
            <a:endParaRPr lang="en-US" dirty="0"/>
          </a:p>
        </p:txBody>
      </p:sp>
      <p:sp>
        <p:nvSpPr>
          <p:cNvPr id="5" name="Title 1"/>
          <p:cNvSpPr txBox="1">
            <a:spLocks/>
          </p:cNvSpPr>
          <p:nvPr/>
        </p:nvSpPr>
        <p:spPr bwMode="auto">
          <a:xfrm>
            <a:off x="152400" y="990600"/>
            <a:ext cx="8382000" cy="4801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800" dirty="0" smtClean="0">
                <a:solidFill>
                  <a:srgbClr val="002060"/>
                </a:solidFill>
                <a:effectLst/>
                <a:latin typeface="Arial" pitchFamily="34" charset="0"/>
                <a:cs typeface="Arial" pitchFamily="34" charset="0"/>
              </a:rPr>
              <a:t>2.1. </a:t>
            </a:r>
            <a:r>
              <a:rPr lang="en-US" sz="2800" dirty="0" err="1" smtClean="0">
                <a:solidFill>
                  <a:srgbClr val="002060"/>
                </a:solidFill>
                <a:effectLst/>
                <a:latin typeface="Arial" pitchFamily="34" charset="0"/>
                <a:cs typeface="Arial" pitchFamily="34" charset="0"/>
              </a:rPr>
              <a:t>Quy</a:t>
            </a:r>
            <a:r>
              <a:rPr lang="en-US" sz="2800" dirty="0" smtClean="0">
                <a:solidFill>
                  <a:srgbClr val="002060"/>
                </a:solidFill>
                <a:effectLst/>
                <a:latin typeface="Arial" pitchFamily="34" charset="0"/>
                <a:cs typeface="Arial" pitchFamily="34" charset="0"/>
              </a:rPr>
              <a:t> </a:t>
            </a:r>
            <a:r>
              <a:rPr lang="en-US" sz="2800" err="1" smtClean="0">
                <a:solidFill>
                  <a:srgbClr val="002060"/>
                </a:solidFill>
                <a:effectLst/>
                <a:latin typeface="Arial" pitchFamily="34" charset="0"/>
                <a:cs typeface="Arial" pitchFamily="34" charset="0"/>
              </a:rPr>
              <a:t>trình</a:t>
            </a:r>
            <a:r>
              <a:rPr lang="en-US" sz="2800" smtClean="0">
                <a:solidFill>
                  <a:srgbClr val="002060"/>
                </a:solidFill>
                <a:effectLst/>
                <a:latin typeface="Arial" pitchFamily="34" charset="0"/>
                <a:cs typeface="Arial" pitchFamily="34" charset="0"/>
              </a:rPr>
              <a:t> nhập kho</a:t>
            </a:r>
            <a:endParaRPr lang="en-US" sz="2800" dirty="0">
              <a:solidFill>
                <a:srgbClr val="002060"/>
              </a:solidFill>
              <a:effectLst/>
              <a:latin typeface="Arial" pitchFamily="34" charset="0"/>
              <a:cs typeface="Arial" pitchFamily="34" charset="0"/>
            </a:endParaRPr>
          </a:p>
        </p:txBody>
      </p:sp>
      <p:pic>
        <p:nvPicPr>
          <p:cNvPr id="7" name="Picture 6"/>
          <p:cNvPicPr/>
          <p:nvPr/>
        </p:nvPicPr>
        <p:blipFill>
          <a:blip r:embed="rId3"/>
          <a:srcRect/>
          <a:stretch>
            <a:fillRect/>
          </a:stretch>
        </p:blipFill>
        <p:spPr bwMode="auto">
          <a:xfrm>
            <a:off x="1447800" y="1676400"/>
            <a:ext cx="6400800" cy="3276600"/>
          </a:xfrm>
          <a:prstGeom prst="rect">
            <a:avLst/>
          </a:prstGeom>
          <a:noFill/>
          <a:ln w="9525">
            <a:noFill/>
            <a:miter lim="800000"/>
            <a:headEnd/>
            <a:tailEnd/>
          </a:ln>
        </p:spPr>
      </p:pic>
    </p:spTree>
    <p:extLst>
      <p:ext uri="{BB962C8B-B14F-4D97-AF65-F5344CB8AC3E}">
        <p14:creationId xmlns:p14="http://schemas.microsoft.com/office/powerpoint/2010/main" xmlns="" val="104673335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2</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Quy</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trình</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nghiệp</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vụ</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1800"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(3/5)</a:t>
            </a:r>
            <a:endParaRPr lang="en-US" dirty="0"/>
          </a:p>
        </p:txBody>
      </p:sp>
      <p:sp>
        <p:nvSpPr>
          <p:cNvPr id="5" name="Title 1"/>
          <p:cNvSpPr txBox="1">
            <a:spLocks/>
          </p:cNvSpPr>
          <p:nvPr/>
        </p:nvSpPr>
        <p:spPr bwMode="auto">
          <a:xfrm>
            <a:off x="152400" y="990600"/>
            <a:ext cx="8382000" cy="4801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800" dirty="0" smtClean="0">
                <a:solidFill>
                  <a:srgbClr val="002060"/>
                </a:solidFill>
                <a:effectLst/>
                <a:latin typeface="Arial" pitchFamily="34" charset="0"/>
                <a:cs typeface="Arial" pitchFamily="34" charset="0"/>
              </a:rPr>
              <a:t>2.1. </a:t>
            </a:r>
            <a:r>
              <a:rPr lang="en-US" sz="2800" dirty="0" err="1" smtClean="0">
                <a:solidFill>
                  <a:srgbClr val="002060"/>
                </a:solidFill>
                <a:effectLst/>
                <a:latin typeface="Arial" pitchFamily="34" charset="0"/>
                <a:cs typeface="Arial" pitchFamily="34" charset="0"/>
              </a:rPr>
              <a:t>Quy</a:t>
            </a:r>
            <a:r>
              <a:rPr lang="en-US" sz="2800" dirty="0" smtClean="0">
                <a:solidFill>
                  <a:srgbClr val="002060"/>
                </a:solidFill>
                <a:effectLst/>
                <a:latin typeface="Arial" pitchFamily="34" charset="0"/>
                <a:cs typeface="Arial" pitchFamily="34" charset="0"/>
              </a:rPr>
              <a:t> </a:t>
            </a:r>
            <a:r>
              <a:rPr lang="en-US" sz="2800" err="1" smtClean="0">
                <a:solidFill>
                  <a:srgbClr val="002060"/>
                </a:solidFill>
                <a:effectLst/>
                <a:latin typeface="Arial" pitchFamily="34" charset="0"/>
                <a:cs typeface="Arial" pitchFamily="34" charset="0"/>
              </a:rPr>
              <a:t>trình</a:t>
            </a:r>
            <a:r>
              <a:rPr lang="en-US" sz="2800" smtClean="0">
                <a:solidFill>
                  <a:srgbClr val="002060"/>
                </a:solidFill>
                <a:effectLst/>
                <a:latin typeface="Arial" pitchFamily="34" charset="0"/>
                <a:cs typeface="Arial" pitchFamily="34" charset="0"/>
              </a:rPr>
              <a:t> nhập kho </a:t>
            </a:r>
            <a:r>
              <a:rPr lang="en-US" sz="2800" dirty="0" smtClean="0">
                <a:solidFill>
                  <a:srgbClr val="002060"/>
                </a:solidFill>
                <a:effectLst/>
                <a:latin typeface="Arial" pitchFamily="34" charset="0"/>
                <a:cs typeface="Arial" pitchFamily="34" charset="0"/>
              </a:rPr>
              <a:t>– </a:t>
            </a:r>
            <a:r>
              <a:rPr lang="en-US" sz="2800" err="1" smtClean="0">
                <a:solidFill>
                  <a:srgbClr val="002060"/>
                </a:solidFill>
                <a:effectLst/>
                <a:latin typeface="Arial" pitchFamily="34" charset="0"/>
                <a:cs typeface="Arial" pitchFamily="34" charset="0"/>
              </a:rPr>
              <a:t>mẫu</a:t>
            </a:r>
            <a:r>
              <a:rPr lang="en-US" sz="2800" smtClean="0">
                <a:solidFill>
                  <a:srgbClr val="002060"/>
                </a:solidFill>
                <a:effectLst/>
                <a:latin typeface="Arial" pitchFamily="34" charset="0"/>
                <a:cs typeface="Arial" pitchFamily="34" charset="0"/>
              </a:rPr>
              <a:t> phiếu nhập kho</a:t>
            </a:r>
            <a:endParaRPr lang="en-US" sz="2800" dirty="0">
              <a:solidFill>
                <a:srgbClr val="002060"/>
              </a:solidFill>
              <a:effectLst/>
              <a:latin typeface="Arial" pitchFamily="34" charset="0"/>
              <a:cs typeface="Arial" pitchFamily="34" charset="0"/>
            </a:endParaRPr>
          </a:p>
        </p:txBody>
      </p:sp>
      <p:pic>
        <p:nvPicPr>
          <p:cNvPr id="6" name="Picture 5" descr="1.png"/>
          <p:cNvPicPr/>
          <p:nvPr/>
        </p:nvPicPr>
        <p:blipFill>
          <a:blip r:embed="rId3"/>
          <a:srcRect/>
          <a:stretch>
            <a:fillRect/>
          </a:stretch>
        </p:blipFill>
        <p:spPr bwMode="auto">
          <a:xfrm>
            <a:off x="1371600" y="1676400"/>
            <a:ext cx="6705600" cy="4191000"/>
          </a:xfrm>
          <a:prstGeom prst="rect">
            <a:avLst/>
          </a:prstGeom>
          <a:noFill/>
          <a:ln w="9525" cmpd="sng">
            <a:solidFill>
              <a:srgbClr val="4F81BD"/>
            </a:solidFill>
            <a:miter lim="800000"/>
            <a:headEnd/>
            <a:tailEnd/>
          </a:ln>
          <a:effectLst/>
        </p:spPr>
      </p:pic>
    </p:spTree>
    <p:extLst>
      <p:ext uri="{BB962C8B-B14F-4D97-AF65-F5344CB8AC3E}">
        <p14:creationId xmlns:p14="http://schemas.microsoft.com/office/powerpoint/2010/main" xmlns="" val="131789822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2</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Quy</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trình</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nghiệp</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vụ</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1800"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(4/5)</a:t>
            </a:r>
            <a:endParaRPr lang="en-US" dirty="0"/>
          </a:p>
        </p:txBody>
      </p:sp>
      <p:sp>
        <p:nvSpPr>
          <p:cNvPr id="5" name="Title 1"/>
          <p:cNvSpPr txBox="1">
            <a:spLocks/>
          </p:cNvSpPr>
          <p:nvPr/>
        </p:nvSpPr>
        <p:spPr bwMode="auto">
          <a:xfrm>
            <a:off x="152400" y="990600"/>
            <a:ext cx="8382000" cy="4801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800" dirty="0" smtClean="0">
                <a:solidFill>
                  <a:srgbClr val="002060"/>
                </a:solidFill>
                <a:effectLst/>
                <a:latin typeface="Arial" pitchFamily="34" charset="0"/>
                <a:cs typeface="Arial" pitchFamily="34" charset="0"/>
              </a:rPr>
              <a:t>1</a:t>
            </a:r>
            <a:r>
              <a:rPr lang="en-US" sz="2800" smtClean="0">
                <a:solidFill>
                  <a:srgbClr val="002060"/>
                </a:solidFill>
                <a:effectLst/>
                <a:latin typeface="Arial" pitchFamily="34" charset="0"/>
                <a:cs typeface="Arial" pitchFamily="34" charset="0"/>
              </a:rPr>
              <a:t>.2</a:t>
            </a:r>
            <a:r>
              <a:rPr lang="en-US" sz="2800" dirty="0" smtClean="0">
                <a:solidFill>
                  <a:srgbClr val="002060"/>
                </a:solidFill>
                <a:effectLst/>
                <a:latin typeface="Arial" pitchFamily="34" charset="0"/>
                <a:cs typeface="Arial" pitchFamily="34" charset="0"/>
              </a:rPr>
              <a:t>. </a:t>
            </a:r>
            <a:r>
              <a:rPr lang="en-US" sz="2800" dirty="0" err="1" smtClean="0">
                <a:solidFill>
                  <a:srgbClr val="002060"/>
                </a:solidFill>
                <a:effectLst/>
                <a:latin typeface="Arial" pitchFamily="34" charset="0"/>
                <a:cs typeface="Arial" pitchFamily="34" charset="0"/>
              </a:rPr>
              <a:t>Quy</a:t>
            </a:r>
            <a:r>
              <a:rPr lang="en-US" sz="2800" dirty="0" smtClean="0">
                <a:solidFill>
                  <a:srgbClr val="002060"/>
                </a:solidFill>
                <a:effectLst/>
                <a:latin typeface="Arial" pitchFamily="34" charset="0"/>
                <a:cs typeface="Arial" pitchFamily="34" charset="0"/>
              </a:rPr>
              <a:t> </a:t>
            </a:r>
            <a:r>
              <a:rPr lang="en-US" sz="2800" err="1" smtClean="0">
                <a:solidFill>
                  <a:srgbClr val="002060"/>
                </a:solidFill>
                <a:effectLst/>
                <a:latin typeface="Arial" pitchFamily="34" charset="0"/>
                <a:cs typeface="Arial" pitchFamily="34" charset="0"/>
              </a:rPr>
              <a:t>trình</a:t>
            </a:r>
            <a:r>
              <a:rPr lang="en-US" sz="2800" smtClean="0">
                <a:solidFill>
                  <a:srgbClr val="002060"/>
                </a:solidFill>
                <a:effectLst/>
                <a:latin typeface="Arial" pitchFamily="34" charset="0"/>
                <a:cs typeface="Arial" pitchFamily="34" charset="0"/>
              </a:rPr>
              <a:t> xuất kho</a:t>
            </a:r>
            <a:endParaRPr lang="en-US" sz="2800" dirty="0">
              <a:solidFill>
                <a:srgbClr val="002060"/>
              </a:solidFill>
              <a:effectLst/>
              <a:latin typeface="Arial" pitchFamily="34" charset="0"/>
              <a:cs typeface="Arial" pitchFamily="34" charset="0"/>
            </a:endParaRPr>
          </a:p>
        </p:txBody>
      </p:sp>
      <p:pic>
        <p:nvPicPr>
          <p:cNvPr id="7" name="Picture 6"/>
          <p:cNvPicPr/>
          <p:nvPr/>
        </p:nvPicPr>
        <p:blipFill>
          <a:blip r:embed="rId3"/>
          <a:srcRect/>
          <a:stretch>
            <a:fillRect/>
          </a:stretch>
        </p:blipFill>
        <p:spPr bwMode="auto">
          <a:xfrm>
            <a:off x="1143000" y="2100262"/>
            <a:ext cx="6934200" cy="3157538"/>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xmlns="" val="332857959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2</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Quy</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trình</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nghiệp</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vụ</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1800"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(5/5)</a:t>
            </a:r>
            <a:endParaRPr lang="en-US" dirty="0"/>
          </a:p>
        </p:txBody>
      </p:sp>
      <p:sp>
        <p:nvSpPr>
          <p:cNvPr id="5" name="Title 1"/>
          <p:cNvSpPr txBox="1">
            <a:spLocks/>
          </p:cNvSpPr>
          <p:nvPr/>
        </p:nvSpPr>
        <p:spPr bwMode="auto">
          <a:xfrm>
            <a:off x="152400" y="990600"/>
            <a:ext cx="8382000" cy="4801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800" dirty="0" smtClean="0">
                <a:solidFill>
                  <a:srgbClr val="002060"/>
                </a:solidFill>
                <a:effectLst/>
                <a:latin typeface="Arial" pitchFamily="34" charset="0"/>
                <a:cs typeface="Arial" pitchFamily="34" charset="0"/>
              </a:rPr>
              <a:t>2.2. </a:t>
            </a:r>
            <a:r>
              <a:rPr lang="en-US" sz="2800" dirty="0" err="1" smtClean="0">
                <a:solidFill>
                  <a:srgbClr val="002060"/>
                </a:solidFill>
                <a:effectLst/>
                <a:latin typeface="Arial" pitchFamily="34" charset="0"/>
                <a:cs typeface="Arial" pitchFamily="34" charset="0"/>
              </a:rPr>
              <a:t>Quy</a:t>
            </a:r>
            <a:r>
              <a:rPr lang="en-US" sz="2800" dirty="0" smtClean="0">
                <a:solidFill>
                  <a:srgbClr val="002060"/>
                </a:solidFill>
                <a:effectLst/>
                <a:latin typeface="Arial" pitchFamily="34" charset="0"/>
                <a:cs typeface="Arial" pitchFamily="34" charset="0"/>
              </a:rPr>
              <a:t> </a:t>
            </a:r>
            <a:r>
              <a:rPr lang="en-US" sz="2800" err="1" smtClean="0">
                <a:solidFill>
                  <a:srgbClr val="002060"/>
                </a:solidFill>
                <a:effectLst/>
                <a:latin typeface="Arial" pitchFamily="34" charset="0"/>
                <a:cs typeface="Arial" pitchFamily="34" charset="0"/>
              </a:rPr>
              <a:t>trình</a:t>
            </a:r>
            <a:r>
              <a:rPr lang="en-US" sz="2800" smtClean="0">
                <a:solidFill>
                  <a:srgbClr val="002060"/>
                </a:solidFill>
                <a:effectLst/>
                <a:latin typeface="Arial" pitchFamily="34" charset="0"/>
                <a:cs typeface="Arial" pitchFamily="34" charset="0"/>
              </a:rPr>
              <a:t> xuất kho </a:t>
            </a:r>
            <a:r>
              <a:rPr lang="en-US" sz="2800" dirty="0" smtClean="0">
                <a:solidFill>
                  <a:srgbClr val="002060"/>
                </a:solidFill>
                <a:effectLst/>
                <a:latin typeface="Arial" pitchFamily="34" charset="0"/>
                <a:cs typeface="Arial" pitchFamily="34" charset="0"/>
              </a:rPr>
              <a:t>– </a:t>
            </a:r>
            <a:r>
              <a:rPr lang="en-US" sz="2800" err="1" smtClean="0">
                <a:solidFill>
                  <a:srgbClr val="002060"/>
                </a:solidFill>
                <a:effectLst/>
                <a:latin typeface="Arial" pitchFamily="34" charset="0"/>
                <a:cs typeface="Arial" pitchFamily="34" charset="0"/>
              </a:rPr>
              <a:t>mẫu</a:t>
            </a:r>
            <a:r>
              <a:rPr lang="en-US" sz="2800" smtClean="0">
                <a:solidFill>
                  <a:srgbClr val="002060"/>
                </a:solidFill>
                <a:effectLst/>
                <a:latin typeface="Arial" pitchFamily="34" charset="0"/>
                <a:cs typeface="Arial" pitchFamily="34" charset="0"/>
              </a:rPr>
              <a:t> phiếu xuất kho</a:t>
            </a:r>
            <a:endParaRPr lang="en-US" sz="2800" dirty="0">
              <a:solidFill>
                <a:srgbClr val="002060"/>
              </a:solidFill>
              <a:effectLst/>
              <a:latin typeface="Arial" pitchFamily="34" charset="0"/>
              <a:cs typeface="Arial" pitchFamily="34" charset="0"/>
            </a:endParaRPr>
          </a:p>
        </p:txBody>
      </p:sp>
      <p:pic>
        <p:nvPicPr>
          <p:cNvPr id="6" name="Picture 5"/>
          <p:cNvPicPr/>
          <p:nvPr/>
        </p:nvPicPr>
        <p:blipFill>
          <a:blip r:embed="rId3"/>
          <a:srcRect/>
          <a:stretch>
            <a:fillRect/>
          </a:stretch>
        </p:blipFill>
        <p:spPr bwMode="auto">
          <a:xfrm>
            <a:off x="1295400" y="1371600"/>
            <a:ext cx="6324600" cy="4114800"/>
          </a:xfrm>
          <a:prstGeom prst="rect">
            <a:avLst/>
          </a:prstGeom>
          <a:noFill/>
          <a:ln w="9525" cmpd="sng">
            <a:solidFill>
              <a:srgbClr val="4F81BD"/>
            </a:solidFill>
            <a:miter lim="800000"/>
            <a:headEnd/>
            <a:tailEnd/>
          </a:ln>
          <a:effectLst/>
        </p:spPr>
      </p:pic>
    </p:spTree>
    <p:extLst>
      <p:ext uri="{BB962C8B-B14F-4D97-AF65-F5344CB8AC3E}">
        <p14:creationId xmlns:p14="http://schemas.microsoft.com/office/powerpoint/2010/main" xmlns="" val="185280708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2</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Các P.pháp tính giá hàng tồn kho</a:t>
            </a:r>
            <a:endParaRPr lang="en-US" dirty="0"/>
          </a:p>
        </p:txBody>
      </p:sp>
      <p:sp>
        <p:nvSpPr>
          <p:cNvPr id="5" name="Title 1"/>
          <p:cNvSpPr txBox="1">
            <a:spLocks/>
          </p:cNvSpPr>
          <p:nvPr/>
        </p:nvSpPr>
        <p:spPr bwMode="auto">
          <a:xfrm>
            <a:off x="152400" y="990600"/>
            <a:ext cx="8382000" cy="4801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800" smtClean="0">
                <a:solidFill>
                  <a:srgbClr val="002060"/>
                </a:solidFill>
                <a:effectLst/>
                <a:latin typeface="Arial" pitchFamily="34" charset="0"/>
                <a:cs typeface="Arial" pitchFamily="34" charset="0"/>
              </a:rPr>
              <a:t>2.3 Các phương pháp tính giá hàng tồn kho</a:t>
            </a:r>
            <a:endParaRPr lang="en-US" sz="2800" dirty="0">
              <a:solidFill>
                <a:srgbClr val="002060"/>
              </a:solidFill>
              <a:effectLst/>
              <a:latin typeface="Arial" pitchFamily="34" charset="0"/>
              <a:cs typeface="Arial" pitchFamily="34" charset="0"/>
            </a:endParaRPr>
          </a:p>
        </p:txBody>
      </p:sp>
      <p:sp>
        <p:nvSpPr>
          <p:cNvPr id="8" name="Rectangle 7"/>
          <p:cNvSpPr/>
          <p:nvPr/>
        </p:nvSpPr>
        <p:spPr>
          <a:xfrm>
            <a:off x="838200" y="1905000"/>
            <a:ext cx="5943600" cy="2862322"/>
          </a:xfrm>
          <a:prstGeom prst="rect">
            <a:avLst/>
          </a:prstGeom>
        </p:spPr>
        <p:txBody>
          <a:bodyPr wrap="square">
            <a:spAutoFit/>
          </a:bodyPr>
          <a:lstStyle/>
          <a:p>
            <a:pPr marL="457200" indent="-457200">
              <a:lnSpc>
                <a:spcPct val="100000"/>
              </a:lnSpc>
              <a:spcBef>
                <a:spcPts val="1200"/>
              </a:spcBef>
              <a:buAutoNum type="arabicPeriod"/>
              <a:defRPr/>
            </a:pPr>
            <a:r>
              <a:rPr lang="en-US" sz="2800" b="0" smtClean="0">
                <a:solidFill>
                  <a:srgbClr val="5B457B"/>
                </a:solidFill>
                <a:latin typeface="Microsoft Sans Serif" pitchFamily="34" charset="0"/>
                <a:cs typeface="Microsoft Sans Serif" pitchFamily="34" charset="0"/>
              </a:rPr>
              <a:t>Giá trung bình tháng</a:t>
            </a:r>
          </a:p>
          <a:p>
            <a:pPr marL="457200" indent="-457200">
              <a:lnSpc>
                <a:spcPct val="100000"/>
              </a:lnSpc>
              <a:spcBef>
                <a:spcPts val="1200"/>
              </a:spcBef>
              <a:buAutoNum type="arabicPeriod"/>
              <a:defRPr/>
            </a:pPr>
            <a:r>
              <a:rPr lang="en-US" sz="2800" b="0" smtClean="0">
                <a:solidFill>
                  <a:srgbClr val="5B457B"/>
                </a:solidFill>
                <a:latin typeface="Microsoft Sans Serif" pitchFamily="34" charset="0"/>
                <a:cs typeface="Microsoft Sans Serif" pitchFamily="34" charset="0"/>
              </a:rPr>
              <a:t>Giá trung bình di động</a:t>
            </a:r>
          </a:p>
          <a:p>
            <a:pPr marL="457200" indent="-457200">
              <a:lnSpc>
                <a:spcPct val="100000"/>
              </a:lnSpc>
              <a:spcBef>
                <a:spcPts val="1200"/>
              </a:spcBef>
              <a:buAutoNum type="arabicPeriod"/>
              <a:defRPr/>
            </a:pPr>
            <a:r>
              <a:rPr lang="en-US" sz="2800" b="0" smtClean="0">
                <a:solidFill>
                  <a:srgbClr val="5B457B"/>
                </a:solidFill>
                <a:latin typeface="Microsoft Sans Serif" pitchFamily="34" charset="0"/>
                <a:cs typeface="Microsoft Sans Serif" pitchFamily="34" charset="0"/>
              </a:rPr>
              <a:t>Giá nhập trước xuất trước</a:t>
            </a:r>
          </a:p>
          <a:p>
            <a:pPr marL="457200" indent="-457200">
              <a:lnSpc>
                <a:spcPct val="100000"/>
              </a:lnSpc>
              <a:spcBef>
                <a:spcPts val="1200"/>
              </a:spcBef>
              <a:buFontTx/>
              <a:buAutoNum type="arabicPeriod"/>
              <a:defRPr/>
            </a:pPr>
            <a:r>
              <a:rPr lang="en-US" sz="2800" b="0" smtClean="0">
                <a:solidFill>
                  <a:srgbClr val="5B457B"/>
                </a:solidFill>
                <a:latin typeface="Microsoft Sans Serif" pitchFamily="34" charset="0"/>
                <a:cs typeface="Microsoft Sans Serif" pitchFamily="34" charset="0"/>
              </a:rPr>
              <a:t>Giá nhập sau xuất trước</a:t>
            </a:r>
          </a:p>
          <a:p>
            <a:pPr marL="457200" indent="-457200">
              <a:lnSpc>
                <a:spcPct val="100000"/>
              </a:lnSpc>
              <a:spcBef>
                <a:spcPts val="1200"/>
              </a:spcBef>
              <a:buFontTx/>
              <a:buAutoNum type="arabicPeriod"/>
              <a:defRPr/>
            </a:pPr>
            <a:r>
              <a:rPr lang="en-US" sz="2800" b="0" smtClean="0">
                <a:solidFill>
                  <a:srgbClr val="5B457B"/>
                </a:solidFill>
                <a:latin typeface="Microsoft Sans Serif" pitchFamily="34" charset="0"/>
                <a:cs typeface="Microsoft Sans Serif" pitchFamily="34" charset="0"/>
              </a:rPr>
              <a:t>Giá theo lô..</a:t>
            </a:r>
            <a:endParaRPr lang="en-US" sz="2800" b="0" dirty="0">
              <a:solidFill>
                <a:srgbClr val="5B457B"/>
              </a:solidFill>
              <a:latin typeface="Microsoft Sans Serif" pitchFamily="34" charset="0"/>
              <a:cs typeface="Microsoft Sans Serif" pitchFamily="34" charset="0"/>
            </a:endParaRPr>
          </a:p>
        </p:txBody>
      </p:sp>
    </p:spTree>
    <p:extLst>
      <p:ext uri="{BB962C8B-B14F-4D97-AF65-F5344CB8AC3E}">
        <p14:creationId xmlns:p14="http://schemas.microsoft.com/office/powerpoint/2010/main" xmlns="" val="185280708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heme1">
  <a:themeElements>
    <a:clrScheme name="MBS Blue - v5, Mar 2005 1">
      <a:dk1>
        <a:srgbClr val="000000"/>
      </a:dk1>
      <a:lt1>
        <a:srgbClr val="FFFFFF"/>
      </a:lt1>
      <a:dk2>
        <a:srgbClr val="30237F"/>
      </a:dk2>
      <a:lt2>
        <a:srgbClr val="FFB601"/>
      </a:lt2>
      <a:accent1>
        <a:srgbClr val="FAB286"/>
      </a:accent1>
      <a:accent2>
        <a:srgbClr val="2CB422"/>
      </a:accent2>
      <a:accent3>
        <a:srgbClr val="ADACC0"/>
      </a:accent3>
      <a:accent4>
        <a:srgbClr val="DADADA"/>
      </a:accent4>
      <a:accent5>
        <a:srgbClr val="FCD5C3"/>
      </a:accent5>
      <a:accent6>
        <a:srgbClr val="27A31E"/>
      </a:accent6>
      <a:hlink>
        <a:srgbClr val="EF6F21"/>
      </a:hlink>
      <a:folHlink>
        <a:srgbClr val="3992F3"/>
      </a:folHlink>
    </a:clrScheme>
    <a:fontScheme name="MBS Blue - v5, Mar 2005">
      <a:majorFont>
        <a:latin typeface="Segoe Semibold"/>
        <a:ea typeface=""/>
        <a:cs typeface=""/>
      </a:majorFont>
      <a:minorFont>
        <a:latin typeface="Segoe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folHlink">
                <a:gamma/>
                <a:shade val="54118"/>
                <a:invGamma/>
              </a:schemeClr>
            </a:gs>
            <a:gs pos="50000">
              <a:schemeClr val="folHlink"/>
            </a:gs>
            <a:gs pos="100000">
              <a:schemeClr val="folHlink">
                <a:gamma/>
                <a:shade val="54118"/>
                <a:invGamma/>
              </a:schemeClr>
            </a:gs>
          </a:gsLst>
          <a:lin ang="2700000" scaled="1"/>
        </a:gradFill>
        <a:ln w="12700" cap="flat" cmpd="sng" algn="ctr">
          <a:solidFill>
            <a:schemeClr val="folHlink"/>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Segoe Semibold" pitchFamily="34" charset="0"/>
          </a:defRPr>
        </a:defPPr>
      </a:lstStyle>
    </a:spDef>
    <a:lnDef>
      <a:spPr bwMode="auto">
        <a:xfrm>
          <a:off x="0" y="0"/>
          <a:ext cx="1" cy="1"/>
        </a:xfrm>
        <a:custGeom>
          <a:avLst/>
          <a:gdLst/>
          <a:ahLst/>
          <a:cxnLst/>
          <a:rect l="0" t="0" r="0" b="0"/>
          <a:pathLst/>
        </a:custGeom>
        <a:gradFill rotWithShape="0">
          <a:gsLst>
            <a:gs pos="0">
              <a:schemeClr val="folHlink">
                <a:gamma/>
                <a:shade val="54118"/>
                <a:invGamma/>
              </a:schemeClr>
            </a:gs>
            <a:gs pos="50000">
              <a:schemeClr val="folHlink"/>
            </a:gs>
            <a:gs pos="100000">
              <a:schemeClr val="folHlink">
                <a:gamma/>
                <a:shade val="54118"/>
                <a:invGamma/>
              </a:schemeClr>
            </a:gs>
          </a:gsLst>
          <a:lin ang="2700000" scaled="1"/>
        </a:gradFill>
        <a:ln w="12700" cap="flat" cmpd="sng" algn="ctr">
          <a:solidFill>
            <a:schemeClr val="folHlink"/>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Segoe Semibold" pitchFamily="34" charset="0"/>
          </a:defRPr>
        </a:defPPr>
      </a:lstStyle>
    </a:lnDef>
  </a:objectDefaults>
  <a:extraClrSchemeLst>
    <a:extraClrScheme>
      <a:clrScheme name="MBS Blue - v5, Mar 2005 1">
        <a:dk1>
          <a:srgbClr val="000000"/>
        </a:dk1>
        <a:lt1>
          <a:srgbClr val="FFFFFF"/>
        </a:lt1>
        <a:dk2>
          <a:srgbClr val="30237F"/>
        </a:dk2>
        <a:lt2>
          <a:srgbClr val="FFB601"/>
        </a:lt2>
        <a:accent1>
          <a:srgbClr val="FAB286"/>
        </a:accent1>
        <a:accent2>
          <a:srgbClr val="2CB422"/>
        </a:accent2>
        <a:accent3>
          <a:srgbClr val="ADACC0"/>
        </a:accent3>
        <a:accent4>
          <a:srgbClr val="DADADA"/>
        </a:accent4>
        <a:accent5>
          <a:srgbClr val="FCD5C3"/>
        </a:accent5>
        <a:accent6>
          <a:srgbClr val="27A31E"/>
        </a:accent6>
        <a:hlink>
          <a:srgbClr val="EF6F21"/>
        </a:hlink>
        <a:folHlink>
          <a:srgbClr val="3992F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4626</TotalTime>
  <Words>1194</Words>
  <Application>Microsoft Office PowerPoint</Application>
  <PresentationFormat>On-screen Show (4:3)</PresentationFormat>
  <Paragraphs>181</Paragraphs>
  <Slides>34</Slides>
  <Notes>32</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34</vt:i4>
      </vt:variant>
    </vt:vector>
  </HeadingPairs>
  <TitlesOfParts>
    <vt:vector size="35" baseType="lpstr">
      <vt:lpstr>Theme1</vt:lpstr>
      <vt:lpstr>Kế toán máy</vt:lpstr>
      <vt:lpstr>Nội dung</vt:lpstr>
      <vt:lpstr>1. Sơ đồ hạch toán </vt:lpstr>
      <vt:lpstr>2. Quy trình nghiệp vụ (1/5)</vt:lpstr>
      <vt:lpstr>2. Quy trình nghiệp vụ (2/5)</vt:lpstr>
      <vt:lpstr>2. Quy trình nghiệp vụ (3/5)</vt:lpstr>
      <vt:lpstr>2. Quy trình nghiệp vụ (4/5)</vt:lpstr>
      <vt:lpstr>2. Quy trình nghiệp vụ (5/5)</vt:lpstr>
      <vt:lpstr>2. Các P.pháp tính giá hàng tồn kho</vt:lpstr>
      <vt:lpstr>3. B/c của kế toán hàng tồn kho (1/7)</vt:lpstr>
      <vt:lpstr>3. B/c của kế toán hàng tồn kho(2/7)</vt:lpstr>
      <vt:lpstr>3. B/c của kế toán hàng tồn kho(3/7)</vt:lpstr>
      <vt:lpstr>3. B/c của kế toán hàng tồn kho (4/7)</vt:lpstr>
      <vt:lpstr>3. B/c của kế toán hàng tồn kho (5/7)</vt:lpstr>
      <vt:lpstr>3. B/c của kế toán hàng tồn kho (6/7)</vt:lpstr>
      <vt:lpstr>3. B/c của kế toán hàng tồn kho (7/7)</vt:lpstr>
      <vt:lpstr>4. Quy trình thực hiện trên phần mềm</vt:lpstr>
      <vt:lpstr>5. Khai báo tham số và danh mục</vt:lpstr>
      <vt:lpstr>5. Khai báo tham số và danh mục</vt:lpstr>
      <vt:lpstr>5. Khai báo tham số và danh mục</vt:lpstr>
      <vt:lpstr>5. Khai báo tham số và danh mục</vt:lpstr>
      <vt:lpstr>5. Khai báo tham số và danh mục</vt:lpstr>
      <vt:lpstr>6. Nhập số dư ban đầu</vt:lpstr>
      <vt:lpstr>7. Cập nhật chứng từ (1/4)</vt:lpstr>
      <vt:lpstr>7. Cập nhật chứng từ (2/4)</vt:lpstr>
      <vt:lpstr>7. Cập nhật chứng từ (3/4)</vt:lpstr>
      <vt:lpstr>7. Cập nhật chứng từ (4/4)</vt:lpstr>
      <vt:lpstr>8. Lên báo cáo (1/6)</vt:lpstr>
      <vt:lpstr>8. Lên báo cáo (2/6)</vt:lpstr>
      <vt:lpstr>8. Lên báo cáo (3/6)</vt:lpstr>
      <vt:lpstr>8. Lên báo cáo (4/6)</vt:lpstr>
      <vt:lpstr>8. Lên báo cáo (5/6)</vt:lpstr>
      <vt:lpstr>8. Lên báo cáo (6/6)</vt:lpstr>
      <vt:lpstr>Xin cám ơn đã lắng nghe bài giảng!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QUYNHNV</dc:creator>
  <cp:lastModifiedBy>user</cp:lastModifiedBy>
  <cp:revision>423</cp:revision>
  <dcterms:created xsi:type="dcterms:W3CDTF">2012-02-08T08:12:13Z</dcterms:created>
  <dcterms:modified xsi:type="dcterms:W3CDTF">2013-08-17T03:59:35Z</dcterms:modified>
</cp:coreProperties>
</file>